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8" r:id="rId2"/>
    <p:sldId id="270" r:id="rId3"/>
    <p:sldId id="314" r:id="rId4"/>
    <p:sldId id="271" r:id="rId5"/>
    <p:sldId id="272" r:id="rId6"/>
    <p:sldId id="273" r:id="rId7"/>
    <p:sldId id="274" r:id="rId8"/>
    <p:sldId id="275" r:id="rId9"/>
    <p:sldId id="277" r:id="rId10"/>
    <p:sldId id="278" r:id="rId11"/>
    <p:sldId id="279" r:id="rId12"/>
    <p:sldId id="281" r:id="rId13"/>
    <p:sldId id="283" r:id="rId14"/>
    <p:sldId id="284" r:id="rId15"/>
    <p:sldId id="288" r:id="rId16"/>
    <p:sldId id="291" r:id="rId17"/>
    <p:sldId id="292" r:id="rId18"/>
    <p:sldId id="293" r:id="rId19"/>
    <p:sldId id="294" r:id="rId20"/>
    <p:sldId id="296" r:id="rId21"/>
    <p:sldId id="332" r:id="rId22"/>
    <p:sldId id="289" r:id="rId23"/>
    <p:sldId id="290" r:id="rId24"/>
    <p:sldId id="295" r:id="rId25"/>
    <p:sldId id="317" r:id="rId26"/>
    <p:sldId id="318" r:id="rId27"/>
    <p:sldId id="307" r:id="rId28"/>
    <p:sldId id="298" r:id="rId29"/>
    <p:sldId id="299" r:id="rId30"/>
    <p:sldId id="300" r:id="rId31"/>
    <p:sldId id="305" r:id="rId32"/>
    <p:sldId id="313" r:id="rId33"/>
    <p:sldId id="319" r:id="rId34"/>
    <p:sldId id="320" r:id="rId35"/>
    <p:sldId id="321" r:id="rId36"/>
    <p:sldId id="328" r:id="rId37"/>
    <p:sldId id="322" r:id="rId38"/>
    <p:sldId id="323" r:id="rId39"/>
    <p:sldId id="324" r:id="rId40"/>
    <p:sldId id="325" r:id="rId41"/>
    <p:sldId id="326" r:id="rId42"/>
    <p:sldId id="327" r:id="rId4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125" autoAdjust="0"/>
  </p:normalViewPr>
  <p:slideViewPr>
    <p:cSldViewPr snapToGrid="0" snapToObjects="1" showGuides="1">
      <p:cViewPr varScale="1">
        <p:scale>
          <a:sx n="110" d="100"/>
          <a:sy n="110" d="100"/>
        </p:scale>
        <p:origin x="768" y="77"/>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9" d="100"/>
          <a:sy n="79" d="100"/>
        </p:scale>
        <p:origin x="3954" y="108"/>
      </p:cViewPr>
      <p:guideLst/>
    </p:cSldViewPr>
  </p:notesViewPr>
  <p:gridSpacing cx="360000" cy="36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298E471-4BE1-4E1E-8727-7595894E7602}" type="datetimeFigureOut">
              <a:rPr lang="en-AU" smtClean="0"/>
              <a:t>31/05/2024</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47E6F71-65C5-4E69-B8E9-85320E4292BE}" type="slidenum">
              <a:rPr lang="en-AU" smtClean="0"/>
              <a:t>‹#›</a:t>
            </a:fld>
            <a:endParaRPr lang="en-AU"/>
          </a:p>
        </p:txBody>
      </p:sp>
    </p:spTree>
    <p:extLst>
      <p:ext uri="{BB962C8B-B14F-4D97-AF65-F5344CB8AC3E}">
        <p14:creationId xmlns:p14="http://schemas.microsoft.com/office/powerpoint/2010/main" val="26803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0A95961-AFC8-3E43-A46F-0CE6F55521B7}" type="datetimeFigureOut">
              <a:rPr lang="en-AU" smtClean="0"/>
              <a:t>31/05/2024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422275" y="4777194"/>
            <a:ext cx="5953125" cy="3908614"/>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BA8F74-52A8-9443-9570-ABF05A5132FE}" type="slidenum">
              <a:rPr lang="en-AU" smtClean="0"/>
              <a:t>‹#›</a:t>
            </a:fld>
            <a:endParaRPr lang="en-AU"/>
          </a:p>
        </p:txBody>
      </p:sp>
    </p:spTree>
    <p:extLst>
      <p:ext uri="{BB962C8B-B14F-4D97-AF65-F5344CB8AC3E}">
        <p14:creationId xmlns:p14="http://schemas.microsoft.com/office/powerpoint/2010/main" val="1224773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sa.wa.edu.au/publications/year-12-information"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csa.wa.edu.a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11315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Students who are enrolled in a Year 12 ATAR course pair of units are required to sit the ATAR course examination</a:t>
            </a:r>
            <a:r>
              <a:rPr lang="en-AU" sz="1100" b="1" dirty="0"/>
              <a:t>— even if they are only enrolled in one ATAR</a:t>
            </a:r>
            <a:r>
              <a:rPr lang="en-AU" sz="1100" b="1" baseline="0" dirty="0"/>
              <a:t> course. </a:t>
            </a:r>
            <a:endParaRPr lang="en-AU" sz="1100" b="1" dirty="0"/>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There are both written and practical examinations for some ATAR courses.</a:t>
            </a:r>
          </a:p>
          <a:p>
            <a:endPar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an ATAR course examination and do not have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an approved sickness/misadventure application </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for that course, will not have the grades for the pair of units completed in that year contribute to the calculation of the Western Australian Certificate of Education (WACE).</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This means, the grades for the ATAR Year 12 course will </a:t>
            </a:r>
            <a:r>
              <a:rPr lang="en-AU" sz="1100" b="1" i="0" u="sng"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contribute to the:</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 minimum of 20 units, including 10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one pair of Year 12 units from an English learning area course (if the ATAR Year 12 course was either English, Literature or English as an Additional Language or Dialect)</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one pair of Year 12 units from List A (arts/languages/social sciences) or List B (mathematics/science/technology) </a:t>
            </a:r>
          </a:p>
          <a:p>
            <a:pPr marL="324000" lvl="1" indent="-171450">
              <a:buClrTx/>
              <a:buSzTx/>
              <a:buFont typeface="Arial" panose="020B0604020202020204" pitchFamily="34" charset="0"/>
              <a:buChar char="•"/>
              <a:defRPr/>
            </a:pPr>
            <a:r>
              <a:rPr lang="en-AU" sz="1100" dirty="0">
                <a:cs typeface="Calibri" panose="020F0502020204030204" pitchFamily="34" charset="0"/>
              </a:rPr>
              <a:t>achievement of at least 14 C grades or higher, including at least six C grades in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four Year 12 ATAR courses</a:t>
            </a:r>
            <a:r>
              <a:rPr lang="en-AU" sz="1100" b="0" i="0" u="none" strike="noStrike" kern="1200" cap="none" dirty="0">
                <a:solidFill>
                  <a:schemeClr val="tx1"/>
                </a:solidFill>
                <a:effectLst/>
                <a:ea typeface="Arial"/>
                <a:cs typeface="Calibri" panose="020F0502020204030204" pitchFamily="34" charset="0"/>
                <a:sym typeface="Arial"/>
              </a:rPr>
              <a: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the ATAR course examination will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have a course mark or grade recorded on their Western Australian Statement of Student Achievement (WASSA), nor will they receive an ATAR course report.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As a consequence, a student may not meet the requirements to receive a WACE.</a:t>
            </a:r>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 Authority advises consultation with students who may be enrolled in ATAR course/s but who do not require an ATAR, to confirm that they must sit the examination for that course for it to contribute to their WACE.</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10</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45028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dirty="0"/>
              <a:t>General courses are for students who are typically aiming to enter further vocationally based training or the workforce straight from school. </a:t>
            </a:r>
          </a:p>
          <a:p>
            <a:pPr marL="139700" indent="0">
              <a:buNone/>
            </a:pPr>
            <a:endParaRPr lang="en-AU" sz="1100" dirty="0"/>
          </a:p>
          <a:p>
            <a:pPr marL="139700" indent="0">
              <a:buNone/>
            </a:pPr>
            <a:r>
              <a:rPr lang="en-AU" sz="1100" dirty="0"/>
              <a:t>General courses may be used for alternative entry to some university courses. Information about alternative entry should be sought directly from universities.</a:t>
            </a:r>
            <a:endParaRPr lang="en-AU" sz="1100" b="0" i="0" u="none" strike="noStrike" kern="1200" baseline="0" dirty="0">
              <a:solidFill>
                <a:schemeClr val="tx1"/>
              </a:solidFil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76818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include a full VET qualification and mandatory workplace learning. VET industry specific courses contribute towards the WACE as course units. </a:t>
            </a:r>
          </a:p>
          <a:p>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Qualifications undertaken through VET industry specific courses can be used to meet the Certificate II or higher requirement of the WACE. The workplace learning component of the course contributes as unit equivalents towards the WACE (see Section 4 of the </a:t>
            </a:r>
            <a:r>
              <a:rPr lang="en-AU"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 </a:t>
            </a: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more detail).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are for students aiming to enter further vocationally based training or the workforce straight from school.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Some VET qualifications may be used for alternative entry to some university courses. Information about alternative entry should be sought directly from universities.</a:t>
            </a:r>
            <a:endParaRPr lang="en-AU" sz="1100" dirty="0"/>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12</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29557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13</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4568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14</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19661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dirty="0"/>
              <a:t>The </a:t>
            </a:r>
            <a:r>
              <a:rPr lang="en-AU" sz="1100" b="0" i="1" dirty="0"/>
              <a:t>Activities Schedule</a:t>
            </a:r>
            <a:r>
              <a:rPr lang="en-AU" sz="1100" b="0" i="0" dirty="0"/>
              <a:t> is published on the Authority website.</a:t>
            </a:r>
            <a:endParaRPr lang="en-AU" sz="1100" b="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15</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08892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16</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682475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17</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404343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18</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71785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19</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74787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26284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20</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3178338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24</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960522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79935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We encourage schools to share awareness of the tool with their Year 12 students.  </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use it at home with their parents, or at school in conjunction with year coordinators or school admin staff if they are considering making changes to their education program.</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There is a shared responsibility with the school and the student to ensure students remain WACE eligible should they make changes to the learning program and/or to monitor their grades.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enter information about their enrolments and achievements, the WACE Checker generates a report that shows progress towards WACE achievement.</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save the information, print it, email it to one or more people and if required, access the information at a later date to make changes.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example, every year, students do not achieve their WACE because they don’t have a List B subject, or enough unit equivalents. This could be avoided by using the WACE Checker if students are seeking to make changes to their education program that may affect their WACE achievement.</a:t>
            </a:r>
          </a:p>
          <a:p>
            <a:endParaRPr lang="en-AU" sz="11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28</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98347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29</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74382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30</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877270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1163" y="4804161"/>
            <a:ext cx="6113205" cy="4920607"/>
          </a:xfrm>
        </p:spPr>
        <p:txBody>
          <a:bodyPr/>
          <a:lstStyle/>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Student Information website</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Font typeface="Arial" panose="020B0604020202020204" pitchFamily="34" charset="0"/>
              <a:buNone/>
            </a:pPr>
            <a:r>
              <a:rPr lang="en-AU" sz="1100" kern="1200" dirty="0">
                <a:solidFill>
                  <a:schemeClr val="tx1"/>
                </a:solidFill>
                <a:effectLst/>
                <a:latin typeface="Calibri" panose="020F0502020204030204" pitchFamily="34" charset="0"/>
                <a:cs typeface="Calibri" panose="020F0502020204030204" pitchFamily="34" charset="0"/>
              </a:rPr>
              <a:t>The student site provides students with easy access to information under the headings of: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Student Portal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Getting Organised</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Curriculum</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Examinations and Texting</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Certification and Post-School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Frequently Asked Questions (FAQs).</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student site currently focuses on Year 12s and links closely to the </a:t>
            </a:r>
            <a:r>
              <a:rPr lang="en-AU" sz="1100" i="1" kern="1200" dirty="0">
                <a:solidFill>
                  <a:schemeClr val="tx1"/>
                </a:solidFill>
                <a:effectLst/>
                <a:latin typeface="Calibri" panose="020F0502020204030204" pitchFamily="34" charset="0"/>
                <a:cs typeface="Calibri" panose="020F0502020204030204" pitchFamily="34" charset="0"/>
              </a:rPr>
              <a:t>Year 12 Information Handbook 2020, Part I.</a:t>
            </a:r>
            <a:r>
              <a:rPr lang="en-AU" sz="1100" kern="1200" dirty="0">
                <a:solidFill>
                  <a:schemeClr val="tx1"/>
                </a:solidFill>
                <a:effectLst/>
                <a:latin typeface="Calibri" panose="020F0502020204030204" pitchFamily="34" charset="0"/>
                <a:cs typeface="Calibri" panose="020F0502020204030204" pitchFamily="34" charset="0"/>
              </a:rPr>
              <a:t> The handbook is available at </a:t>
            </a:r>
            <a:r>
              <a:rPr lang="en-AU" sz="1100" u="sng" kern="1200" dirty="0">
                <a:solidFill>
                  <a:schemeClr val="tx1"/>
                </a:solidFill>
                <a:effectLst/>
                <a:latin typeface="Calibri" panose="020F0502020204030204" pitchFamily="34" charset="0"/>
                <a:cs typeface="Calibri" panose="020F0502020204030204" pitchFamily="34" charset="0"/>
                <a:hlinkClick r:id="rId3"/>
              </a:rPr>
              <a:t>https://www.scsa.wa.edu.au/publications/year-12-information</a:t>
            </a:r>
            <a:r>
              <a:rPr lang="en-AU" sz="1100" kern="1200" dirty="0">
                <a:solidFill>
                  <a:schemeClr val="tx1"/>
                </a:solidFill>
                <a:effectLst/>
                <a:latin typeface="Calibri" panose="020F0502020204030204" pitchFamily="34" charset="0"/>
                <a:cs typeface="Calibri" panose="020F0502020204030204" pitchFamily="34" charset="0"/>
              </a:rPr>
              <a:t>.</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Parents and Community website </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0" i="0" kern="1200" dirty="0">
                <a:solidFill>
                  <a:schemeClr val="tx1"/>
                </a:solidFill>
                <a:effectLst/>
                <a:latin typeface="Calibri" panose="020F0502020204030204" pitchFamily="34" charset="0"/>
                <a:cs typeface="Calibri" panose="020F0502020204030204" pitchFamily="34" charset="0"/>
              </a:rPr>
              <a:t>The Parent and Community website can now be accessed on the Authority website </a:t>
            </a:r>
            <a:r>
              <a:rPr lang="en-AU" sz="1100" b="0" i="0" u="sng" kern="1200" dirty="0">
                <a:solidFill>
                  <a:schemeClr val="tx1"/>
                </a:solidFill>
                <a:effectLst/>
                <a:latin typeface="Calibri" panose="020F0502020204030204" pitchFamily="34" charset="0"/>
                <a:cs typeface="Calibri" panose="020F0502020204030204" pitchFamily="34" charset="0"/>
                <a:hlinkClick r:id="rId4"/>
              </a:rPr>
              <a:t>https://www.scsa.wa.edu.au</a:t>
            </a:r>
            <a:r>
              <a:rPr lang="en-AU" sz="1100" b="0" i="0" kern="1200" dirty="0">
                <a:solidFill>
                  <a:schemeClr val="tx1"/>
                </a:solidFill>
                <a:effectLst/>
                <a:latin typeface="Calibri" panose="020F0502020204030204" pitchFamily="34" charset="0"/>
                <a:cs typeface="Calibri" panose="020F0502020204030204" pitchFamily="34" charset="0"/>
              </a:rPr>
              <a:t> via the Parents and Community tab.</a:t>
            </a:r>
            <a:endParaRPr lang="en-AU" sz="1100" b="1" i="1" kern="1200" dirty="0">
              <a:solidFill>
                <a:schemeClr val="tx1"/>
              </a:solidFill>
              <a:effectLst/>
              <a:latin typeface="Calibri" panose="020F0502020204030204" pitchFamily="34" charset="0"/>
              <a:cs typeface="Calibri" panose="020F0502020204030204" pitchFamily="34" charset="0"/>
            </a:endParaRP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provides information about what children and young people should learn, how they are assessed and the standards they are expected to reach at each year level, from Kindergarten to Year 12. The site will continue to be refined and developed over time. </a:t>
            </a: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has been developed for parents and community members as a guide to:</a:t>
            </a:r>
            <a:r>
              <a:rPr lang="en-AU" sz="1100" kern="1200" baseline="0" dirty="0">
                <a:solidFill>
                  <a:schemeClr val="tx1"/>
                </a:solidFill>
                <a:effectLst/>
                <a:latin typeface="Calibri" panose="020F0502020204030204" pitchFamily="34" charset="0"/>
                <a:cs typeface="Calibri" panose="020F0502020204030204" pitchFamily="34" charset="0"/>
              </a:rPr>
              <a:t>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Western Australian Curriculum and Assessment 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Kindergarten through to Year 10</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Western Australian Certificate of Education (WACE), Years 11 and 12.</a:t>
            </a:r>
          </a:p>
          <a:p>
            <a:pPr marL="457200" lvl="1" indent="0">
              <a:buFontTx/>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marR="0" lvl="0" indent="0" algn="l" rtl="0">
              <a:lnSpc>
                <a:spcPct val="100000"/>
              </a:lnSpc>
              <a:spcBef>
                <a:spcPts val="0"/>
              </a:spcBef>
              <a:spcAft>
                <a:spcPts val="0"/>
              </a:spcAft>
              <a:buClr>
                <a:srgbClr val="000000"/>
              </a:buClr>
              <a:buSzPts val="1400"/>
              <a:buFont typeface="Arial"/>
              <a:buNone/>
            </a:pPr>
            <a:r>
              <a:rPr lang="en-AU" sz="1100" b="0" i="0" u="none" strike="noStrike" kern="1200" cap="none" baseline="0" dirty="0">
                <a:solidFill>
                  <a:schemeClr val="tx1"/>
                </a:solidFill>
                <a:effectLst/>
                <a:latin typeface="Calibri" panose="020F0502020204030204" pitchFamily="34" charset="0"/>
                <a:cs typeface="Calibri" panose="020F0502020204030204" pitchFamily="34" charset="0"/>
                <a:sym typeface="Arial"/>
              </a:rPr>
              <a:t>Parents and the community can access information about:</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what children and young people should learn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how they are assessed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standards children and young people are expected to reach at each year level.</a:t>
            </a:r>
          </a:p>
        </p:txBody>
      </p:sp>
      <p:sp>
        <p:nvSpPr>
          <p:cNvPr id="4" name="Slide Number Placeholder 3"/>
          <p:cNvSpPr>
            <a:spLocks noGrp="1"/>
          </p:cNvSpPr>
          <p:nvPr>
            <p:ph type="sldNum" sz="quarter" idx="10"/>
          </p:nvPr>
        </p:nvSpPr>
        <p:spPr>
          <a:xfrm>
            <a:off x="3851275" y="9428163"/>
            <a:ext cx="2946400" cy="498475"/>
          </a:xfrm>
        </p:spPr>
        <p:txBody>
          <a:bodyPr/>
          <a:lstStyle/>
          <a:p>
            <a:fld id="{90DF67DC-D5A7-44CC-A46D-461C3356B5A8}" type="slidenum">
              <a:rPr lang="en-AU" smtClean="0"/>
              <a:t>31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358063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0DF67DC-D5A7-44CC-A46D-461C3356B5A8}" type="slidenum">
              <a:rPr lang="en-AU" smtClean="0"/>
              <a:t>32</a:t>
            </a:fld>
            <a:endParaRPr lang="en-AU"/>
          </a:p>
        </p:txBody>
      </p:sp>
    </p:spTree>
    <p:extLst>
      <p:ext uri="{BB962C8B-B14F-4D97-AF65-F5344CB8AC3E}">
        <p14:creationId xmlns:p14="http://schemas.microsoft.com/office/powerpoint/2010/main" val="304246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indent="0">
              <a:buNone/>
            </a:pPr>
            <a:r>
              <a:rPr lang="en-AU" sz="1100" dirty="0">
                <a:latin typeface="Calibri" panose="020F0502020204030204" pitchFamily="34" charset="0"/>
                <a:cs typeface="Calibri" panose="020F0502020204030204" pitchFamily="34" charset="0"/>
              </a:rPr>
              <a:t>The WASSA is</a:t>
            </a:r>
            <a:r>
              <a:rPr lang="en-AU" sz="1100" b="1" dirty="0">
                <a:latin typeface="Calibri" panose="020F0502020204030204" pitchFamily="34" charset="0"/>
                <a:cs typeface="Calibri" panose="020F0502020204030204" pitchFamily="34" charset="0"/>
              </a:rPr>
              <a:t> not </a:t>
            </a:r>
            <a:r>
              <a:rPr lang="en-AU" sz="1100" dirty="0">
                <a:latin typeface="Calibri" panose="020F0502020204030204" pitchFamily="34" charset="0"/>
                <a:cs typeface="Calibri" panose="020F0502020204030204" pitchFamily="34" charset="0"/>
              </a:rPr>
              <a:t>the same as the </a:t>
            </a:r>
            <a:r>
              <a:rPr lang="en-AU" sz="1100" baseline="0" dirty="0">
                <a:latin typeface="Calibri" panose="020F0502020204030204" pitchFamily="34" charset="0"/>
                <a:cs typeface="Calibri" panose="020F0502020204030204" pitchFamily="34" charset="0"/>
              </a:rPr>
              <a:t>Western Australian Certificate of Education (WACE).</a:t>
            </a:r>
          </a:p>
          <a:p>
            <a:pPr marL="0" indent="0">
              <a:buNone/>
            </a:pPr>
            <a:endParaRPr lang="en-AU" sz="1100" baseline="0" dirty="0">
              <a:latin typeface="Calibri" panose="020F0502020204030204" pitchFamily="34" charset="0"/>
              <a:cs typeface="Calibri" panose="020F0502020204030204" pitchFamily="34" charset="0"/>
            </a:endParaRPr>
          </a:p>
          <a:p>
            <a:pPr marL="0" indent="0">
              <a:buNone/>
            </a:pPr>
            <a:r>
              <a:rPr lang="en-AU" sz="1100" dirty="0">
                <a:latin typeface="Calibri" panose="020F0502020204030204" pitchFamily="34" charset="0"/>
                <a:cs typeface="Calibri" panose="020F0502020204030204" pitchFamily="34" charset="0"/>
              </a:rPr>
              <a:t>As a record of student achievement, it lists as appropriate:</a:t>
            </a:r>
            <a:endParaRPr lang="en-AU" sz="1100" kern="1200" dirty="0">
              <a:solidFill>
                <a:schemeClr val="tx1"/>
              </a:solidFill>
              <a:effectLst/>
              <a:latin typeface="Calibri" panose="020F0502020204030204" pitchFamily="34" charset="0"/>
              <a:cs typeface="Calibri" panose="020F0502020204030204" pitchFamily="34" charset="0"/>
            </a:endParaRPr>
          </a:p>
          <a:p>
            <a:pPr marL="171450" lvl="1" indent="-171450">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WACE requirements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literacy (reading and writing)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numeracy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exhibitions and awards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school marks, and combined scores in ATAR units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and school marks in General and Foundation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Preliminary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VET industry specific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VET qualifications and VET units of competency </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endorsed programs</a:t>
            </a:r>
          </a:p>
          <a:p>
            <a:pPr marL="171450" lvl="1" indent="-171450" eaLnBrk="1" fontAlgn="t"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number of community service hours undertaken (if reported by the school).</a:t>
            </a:r>
          </a:p>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02090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t>The </a:t>
            </a:r>
            <a:r>
              <a:rPr lang="en-AU" sz="1100" dirty="0">
                <a:solidFill>
                  <a:schemeClr val="tx1"/>
                </a:solidFill>
              </a:rPr>
              <a:t>WACE is recognised nationally</a:t>
            </a:r>
            <a:r>
              <a:rPr lang="en-AU" sz="1100" baseline="0" dirty="0">
                <a:solidFill>
                  <a:schemeClr val="tx1"/>
                </a:solidFill>
              </a:rPr>
              <a:t> </a:t>
            </a:r>
            <a:r>
              <a:rPr lang="en-AU" sz="1100" dirty="0">
                <a:solidFill>
                  <a:schemeClr val="tx1"/>
                </a:solidFill>
              </a:rPr>
              <a:t>by universities and other tertiary institutions, industry and training providers.</a:t>
            </a:r>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23731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AU" sz="1200" b="1" i="0" kern="1200" dirty="0">
                <a:solidFill>
                  <a:schemeClr val="tx1"/>
                </a:solidFill>
                <a:effectLst/>
                <a:latin typeface="+mn-lt"/>
                <a:ea typeface="+mn-ea"/>
                <a:cs typeface="+mn-cs"/>
              </a:rPr>
            </a:br>
            <a:br>
              <a:rPr lang="en-AU" sz="1200" b="1" i="0" kern="1200" dirty="0">
                <a:solidFill>
                  <a:schemeClr val="tx1"/>
                </a:solidFill>
                <a:effectLst/>
                <a:latin typeface="+mn-lt"/>
                <a:ea typeface="+mn-ea"/>
                <a:cs typeface="+mn-cs"/>
              </a:rPr>
            </a:br>
            <a:endParaRPr lang="en-AU" sz="1100" b="1" kern="1200" dirty="0">
              <a:solidFill>
                <a:schemeClr val="tx1"/>
              </a:solidFill>
              <a:effectLst/>
              <a:latin typeface="+mn-lt"/>
              <a:ea typeface="+mn-ea"/>
              <a:cs typeface="+mn-cs"/>
            </a:endParaRPr>
          </a:p>
          <a:p>
            <a:endParaRPr lang="en-AU" sz="11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19524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i="0" kern="1200" dirty="0">
                <a:solidFill>
                  <a:schemeClr val="tx1"/>
                </a:solidFill>
                <a:effectLst/>
                <a:latin typeface="Calibri" panose="020F0502020204030204" pitchFamily="34" charset="0"/>
                <a:ea typeface="+mn-ea"/>
                <a:cs typeface="Calibri" panose="020F0502020204030204" pitchFamily="34" charset="0"/>
              </a:rPr>
              <a:t>If students </a:t>
            </a:r>
            <a:r>
              <a:rPr lang="en-AU" sz="1100" b="1" i="0" kern="1200" dirty="0">
                <a:solidFill>
                  <a:schemeClr val="tx1"/>
                </a:solidFill>
                <a:effectLst/>
                <a:latin typeface="Calibri" panose="020F0502020204030204" pitchFamily="34" charset="0"/>
                <a:ea typeface="+mn-ea"/>
                <a:cs typeface="Calibri" panose="020F0502020204030204" pitchFamily="34" charset="0"/>
              </a:rPr>
              <a:t>do not </a:t>
            </a:r>
            <a:r>
              <a:rPr lang="en-AU" sz="1100" i="0" kern="1200" dirty="0">
                <a:solidFill>
                  <a:schemeClr val="tx1"/>
                </a:solidFill>
                <a:effectLst/>
                <a:latin typeface="Calibri" panose="020F0502020204030204" pitchFamily="34" charset="0"/>
                <a:ea typeface="+mn-ea"/>
                <a:cs typeface="Calibri" panose="020F0502020204030204" pitchFamily="34" charset="0"/>
              </a:rPr>
              <a:t>meet the literacy and numeracy standard by the time they exit secondary school, they can apply to the Authority to re-sit the assessment.</a:t>
            </a:r>
          </a:p>
          <a:p>
            <a:pPr marL="457200" lvl="0" indent="-317500"/>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do not demonstrate the required standard, they will not be eligible for a WACE. </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All students receive a Western Australian Statement of Student Achievement (WASSA), which records every course and program a student has completed in Years 11 and 12.</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demonstrate the required minimum standard after they have left school, they will be awarded the WACE (assuming they have met all other WACE requirements).</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6</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564982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indent="0">
              <a:spcAft>
                <a:spcPts val="750"/>
              </a:spcAft>
              <a:buNone/>
            </a:pPr>
            <a:r>
              <a:rPr lang="en-AU" sz="1100" dirty="0">
                <a:latin typeface="Calibri" panose="020F0502020204030204" pitchFamily="34" charset="0"/>
                <a:cs typeface="Calibri" panose="020F0502020204030204" pitchFamily="34" charset="0"/>
              </a:rPr>
              <a:t>Students must complete a minimum of 20 units or the equivalent, including:</a:t>
            </a:r>
          </a:p>
          <a:p>
            <a:pPr marL="171450" indent="-171450">
              <a:buClrTx/>
              <a:buSzTx/>
              <a:buFont typeface="Arial" panose="020B0604020202020204" pitchFamily="34" charset="0"/>
              <a:buChar char="•"/>
              <a:defRPr/>
            </a:pPr>
            <a:r>
              <a:rPr lang="en-AU" sz="1100" dirty="0"/>
              <a:t>a minimum of ten Year 12 units or the equivalent</a:t>
            </a:r>
          </a:p>
          <a:p>
            <a:pPr marL="171450" marR="0" lvl="0" indent="-171450" algn="l" defTabSz="914400" rtl="0" eaLnBrk="1" fontAlgn="auto" latinLnBrk="0" hangingPunct="1">
              <a:buClrTx/>
              <a:buSzTx/>
              <a:buFont typeface="Arial" panose="020B0604020202020204" pitchFamily="34" charset="0"/>
              <a:buChar char="•"/>
              <a:tabLst/>
              <a:defRPr/>
            </a:pPr>
            <a:r>
              <a:rPr lang="en-AU" sz="1100" dirty="0">
                <a:latin typeface="Calibri" panose="020F0502020204030204" pitchFamily="34" charset="0"/>
                <a:cs typeface="Calibri" panose="020F0502020204030204" pitchFamily="34" charset="0"/>
              </a:rPr>
              <a:t>four units from an English </a:t>
            </a:r>
            <a:r>
              <a:rPr lang="en-AU" sz="1100" dirty="0"/>
              <a:t>learning area </a:t>
            </a:r>
            <a:r>
              <a:rPr lang="en-AU" sz="1100" dirty="0">
                <a:latin typeface="Calibri" panose="020F0502020204030204" pitchFamily="34" charset="0"/>
                <a:cs typeface="Calibri" panose="020F0502020204030204" pitchFamily="34" charset="0"/>
              </a:rPr>
              <a:t>course, post-Year 10, including at least one pair of Year 12 units from an English learning area course</a:t>
            </a:r>
            <a:r>
              <a:rPr lang="en-AU" sz="1100" baseline="0" dirty="0">
                <a:latin typeface="Calibri" panose="020F0502020204030204" pitchFamily="34" charset="0"/>
                <a:cs typeface="Calibri" panose="020F0502020204030204" pitchFamily="34" charset="0"/>
              </a:rPr>
              <a:t> (English, Literature, English as an Additional Language or Dialect)</a:t>
            </a:r>
            <a:endParaRPr lang="en-AU" sz="1100" dirty="0">
              <a:latin typeface="Calibri" panose="020F0502020204030204" pitchFamily="34" charset="0"/>
              <a:cs typeface="Calibri" panose="020F0502020204030204" pitchFamily="34" charset="0"/>
            </a:endParaRPr>
          </a:p>
          <a:p>
            <a:pPr marL="171450" indent="-171450">
              <a:buClrTx/>
              <a:buSzTx/>
              <a:buFont typeface="Arial" panose="020B0604020202020204" pitchFamily="34" charset="0"/>
              <a:buChar char="•"/>
              <a:defRPr/>
            </a:pPr>
            <a:r>
              <a:rPr lang="en-AU" sz="1100" dirty="0"/>
              <a:t>one pair of Year 12 units from List A (arts/languages/social sciences)</a:t>
            </a:r>
          </a:p>
          <a:p>
            <a:pPr marL="171450" indent="-171450">
              <a:buClrTx/>
              <a:buSzTx/>
              <a:buFont typeface="Arial" panose="020B0604020202020204" pitchFamily="34" charset="0"/>
              <a:buChar char="•"/>
              <a:defRPr/>
            </a:pPr>
            <a:r>
              <a:rPr lang="en-AU" sz="1100" dirty="0"/>
              <a:t>one pair of Year 12 units from List B (mathematics/science/technology).</a:t>
            </a:r>
          </a:p>
          <a:p>
            <a:pPr marL="171450" indent="-171450">
              <a:buFont typeface="Arial" panose="020B0604020202020204" pitchFamily="34" charset="0"/>
              <a:buChar char="•"/>
            </a:pPr>
            <a:endParaRPr lang="en-AU" sz="1100" dirty="0"/>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breadth requirement can be met through ATAR, General and Foundation courses. </a:t>
            </a:r>
          </a:p>
          <a:p>
            <a:pPr marL="0" marR="0" lvl="0" indent="0" algn="l" defTabSz="914400" rtl="0" eaLnBrk="1" fontAlgn="auto" latinLnBrk="0" hangingPunct="1">
              <a:buClrTx/>
              <a:buSzTx/>
              <a:buFont typeface="Arial" panose="020B0604020202020204" pitchFamily="34" charset="0"/>
              <a:buNone/>
              <a:tabLst/>
              <a:defRPr/>
            </a:pPr>
            <a:endParaRPr lang="en-AU" sz="1100" kern="12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depth requirement can be met through ATAR, General, VET industry specific and Foundation courses, VET credit transfer and endorsed programs. </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7</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08772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100" dirty="0">
                <a:latin typeface="Calibri" panose="020F0502020204030204" pitchFamily="34" charset="0"/>
                <a:cs typeface="Calibri" panose="020F0502020204030204" pitchFamily="34" charset="0"/>
              </a:rPr>
              <a:t>Students must achieve 14 C grades (or equivalents) in Year 11 and Year 12 units, including at least six C grades in Year 12 units (or equivalents)</a:t>
            </a:r>
            <a:r>
              <a:rPr lang="en-AU" sz="1100" kern="1200" dirty="0">
                <a:solidFill>
                  <a:schemeClr val="tx1"/>
                </a:solidFill>
                <a:effectLs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achievement standard requirement can be met through ATAR, General, VET industry specific and Foundation courses</a:t>
            </a:r>
            <a:r>
              <a:rPr lang="en-AU" sz="1100" b="1" i="1" kern="1200" dirty="0">
                <a:solidFill>
                  <a:schemeClr val="tx1"/>
                </a:solidFill>
                <a:effectLst/>
                <a:latin typeface="Calibri" panose="020F0502020204030204" pitchFamily="34" charset="0"/>
                <a:cs typeface="Calibri" panose="020F0502020204030204" pitchFamily="34" charset="0"/>
              </a:rPr>
              <a:t>.</a:t>
            </a:r>
            <a:endParaRPr lang="en-AU" sz="1100" kern="1200" dirty="0">
              <a:solidFill>
                <a:schemeClr val="tx1"/>
              </a:solidFill>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dirty="0"/>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8</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670966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These courses are examined by the Authority (</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see Section 6 of the </a:t>
            </a:r>
            <a:r>
              <a:rPr lang="en-AU" sz="1100" b="0" i="1"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 results in ATAR courses are used by the Tertiary Institutions Service Centre (TISC) to calculate a student’s Australian Tertiary Admission Rank (ATAR).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ATAR is used to determine eligibility for university entrance.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seeking to achieve an ATAR will need to complete a minimum of four Year 12 ATAR courses, excluding unacceptable combinations (see Undergraduate Admission Requirements for School Leavers on the TISC website).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ATAR courses are for students who are typically aiming to go to university. </a:t>
            </a:r>
            <a:endPar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9</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530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744271" y="1440000"/>
            <a:ext cx="4944000" cy="2409189"/>
          </a:xfrm>
          <a:prstGeom prst="rect">
            <a:avLst/>
          </a:prstGeom>
        </p:spPr>
        <p:txBody>
          <a:bodyPr spcFirstLastPara="1" wrap="square" lIns="91425" tIns="91425" rIns="91425" bIns="91425" anchor="b" anchorCtr="0">
            <a:normAutofit/>
          </a:bodyPr>
          <a:lstStyle>
            <a:lvl1pPr lvl="0">
              <a:spcBef>
                <a:spcPts val="0"/>
              </a:spcBef>
              <a:spcAft>
                <a:spcPts val="0"/>
              </a:spcAft>
              <a:buClr>
                <a:srgbClr val="FFFFFF"/>
              </a:buClr>
              <a:buSzPts val="4800"/>
              <a:buNone/>
              <a:defRPr sz="5867">
                <a:solidFill>
                  <a:schemeClr val="tx1"/>
                </a:solidFill>
                <a:latin typeface="+mj-lt"/>
              </a:defRPr>
            </a:lvl1pPr>
            <a:lvl2pPr lvl="1">
              <a:spcBef>
                <a:spcPts val="0"/>
              </a:spcBef>
              <a:spcAft>
                <a:spcPts val="0"/>
              </a:spcAft>
              <a:buClr>
                <a:srgbClr val="FFFFFF"/>
              </a:buClr>
              <a:buSzPts val="4800"/>
              <a:buNone/>
              <a:defRPr sz="6400">
                <a:solidFill>
                  <a:srgbClr val="FFFFFF"/>
                </a:solidFill>
              </a:defRPr>
            </a:lvl2pPr>
            <a:lvl3pPr lvl="2">
              <a:spcBef>
                <a:spcPts val="0"/>
              </a:spcBef>
              <a:spcAft>
                <a:spcPts val="0"/>
              </a:spcAft>
              <a:buClr>
                <a:srgbClr val="FFFFFF"/>
              </a:buClr>
              <a:buSzPts val="4800"/>
              <a:buNone/>
              <a:defRPr sz="6400">
                <a:solidFill>
                  <a:srgbClr val="FFFFFF"/>
                </a:solidFill>
              </a:defRPr>
            </a:lvl3pPr>
            <a:lvl4pPr lvl="3">
              <a:spcBef>
                <a:spcPts val="0"/>
              </a:spcBef>
              <a:spcAft>
                <a:spcPts val="0"/>
              </a:spcAft>
              <a:buClr>
                <a:srgbClr val="FFFFFF"/>
              </a:buClr>
              <a:buSzPts val="4800"/>
              <a:buNone/>
              <a:defRPr sz="6400">
                <a:solidFill>
                  <a:srgbClr val="FFFFFF"/>
                </a:solidFill>
              </a:defRPr>
            </a:lvl4pPr>
            <a:lvl5pPr lvl="4">
              <a:spcBef>
                <a:spcPts val="0"/>
              </a:spcBef>
              <a:spcAft>
                <a:spcPts val="0"/>
              </a:spcAft>
              <a:buClr>
                <a:srgbClr val="FFFFFF"/>
              </a:buClr>
              <a:buSzPts val="4800"/>
              <a:buNone/>
              <a:defRPr sz="6400">
                <a:solidFill>
                  <a:srgbClr val="FFFFFF"/>
                </a:solidFill>
              </a:defRPr>
            </a:lvl5pPr>
            <a:lvl6pPr lvl="5">
              <a:spcBef>
                <a:spcPts val="0"/>
              </a:spcBef>
              <a:spcAft>
                <a:spcPts val="0"/>
              </a:spcAft>
              <a:buClr>
                <a:srgbClr val="FFFFFF"/>
              </a:buClr>
              <a:buSzPts val="4800"/>
              <a:buNone/>
              <a:defRPr sz="6400">
                <a:solidFill>
                  <a:srgbClr val="FFFFFF"/>
                </a:solidFill>
              </a:defRPr>
            </a:lvl6pPr>
            <a:lvl7pPr lvl="6">
              <a:spcBef>
                <a:spcPts val="0"/>
              </a:spcBef>
              <a:spcAft>
                <a:spcPts val="0"/>
              </a:spcAft>
              <a:buClr>
                <a:srgbClr val="FFFFFF"/>
              </a:buClr>
              <a:buSzPts val="4800"/>
              <a:buNone/>
              <a:defRPr sz="6400">
                <a:solidFill>
                  <a:srgbClr val="FFFFFF"/>
                </a:solidFill>
              </a:defRPr>
            </a:lvl7pPr>
            <a:lvl8pPr lvl="7">
              <a:spcBef>
                <a:spcPts val="0"/>
              </a:spcBef>
              <a:spcAft>
                <a:spcPts val="0"/>
              </a:spcAft>
              <a:buClr>
                <a:srgbClr val="FFFFFF"/>
              </a:buClr>
              <a:buSzPts val="4800"/>
              <a:buNone/>
              <a:defRPr sz="6400">
                <a:solidFill>
                  <a:srgbClr val="FFFFFF"/>
                </a:solidFill>
              </a:defRPr>
            </a:lvl8pPr>
            <a:lvl9pPr lvl="8">
              <a:spcBef>
                <a:spcPts val="0"/>
              </a:spcBef>
              <a:spcAft>
                <a:spcPts val="0"/>
              </a:spcAft>
              <a:buClr>
                <a:srgbClr val="FFFFFF"/>
              </a:buClr>
              <a:buSzPts val="4800"/>
              <a:buNone/>
              <a:defRPr sz="6400">
                <a:solidFill>
                  <a:srgbClr val="FFFFFF"/>
                </a:solidFill>
              </a:defRPr>
            </a:lvl9pPr>
          </a:lstStyle>
          <a:p>
            <a:endParaRPr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895" y="250900"/>
            <a:ext cx="3982222" cy="720000"/>
          </a:xfrm>
          <a:prstGeom prst="rect">
            <a:avLst/>
          </a:prstGeom>
        </p:spPr>
      </p:pic>
      <p:sp>
        <p:nvSpPr>
          <p:cNvPr id="7" name="Subtitle 2"/>
          <p:cNvSpPr>
            <a:spLocks noGrp="1"/>
          </p:cNvSpPr>
          <p:nvPr>
            <p:ph type="subTitle" idx="1"/>
          </p:nvPr>
        </p:nvSpPr>
        <p:spPr>
          <a:xfrm>
            <a:off x="744272" y="3926357"/>
            <a:ext cx="4944000" cy="1499083"/>
          </a:xfrm>
          <a:prstGeom prst="rect">
            <a:avLst/>
          </a:prstGeo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403355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341464" y="1729563"/>
            <a:ext cx="11536592" cy="4869464"/>
          </a:xfrm>
          <a:prstGeom prst="rect">
            <a:avLst/>
          </a:prstGeom>
        </p:spPr>
        <p:txBody>
          <a:bodyPr/>
          <a:lstStyle/>
          <a:p>
            <a:r>
              <a:rPr lang="en-US" dirty="0"/>
              <a:t>Click icon to add table</a:t>
            </a:r>
            <a:endParaRPr lang="en-AU" dirty="0"/>
          </a:p>
        </p:txBody>
      </p:sp>
      <p:sp>
        <p:nvSpPr>
          <p:cNvPr id="5" name="Title 1"/>
          <p:cNvSpPr>
            <a:spLocks noGrp="1"/>
          </p:cNvSpPr>
          <p:nvPr>
            <p:ph type="title"/>
          </p:nvPr>
        </p:nvSpPr>
        <p:spPr>
          <a:xfrm>
            <a:off x="35276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189735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413068971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338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 y="3874559"/>
            <a:ext cx="11539728" cy="739775"/>
          </a:xfrm>
        </p:spPr>
        <p:txBody>
          <a:bodyPr/>
          <a:lstStyle>
            <a:lvl1pPr>
              <a:defRPr sz="4600" b="1"/>
            </a:lvl1pPr>
          </a:lstStyle>
          <a:p>
            <a:r>
              <a:rPr lang="en-US" dirty="0"/>
              <a:t>Click to edit Master title style</a:t>
            </a:r>
            <a:endParaRPr lang="en-AU" dirty="0"/>
          </a:p>
        </p:txBody>
      </p:sp>
      <p:sp>
        <p:nvSpPr>
          <p:cNvPr id="3" name="Subtitle 2"/>
          <p:cNvSpPr>
            <a:spLocks noGrp="1"/>
          </p:cNvSpPr>
          <p:nvPr>
            <p:ph type="subTitle" idx="1"/>
          </p:nvPr>
        </p:nvSpPr>
        <p:spPr>
          <a:xfrm>
            <a:off x="329185" y="4614335"/>
            <a:ext cx="9424417" cy="592667"/>
          </a:xfrm>
          <a:prstGeom prst="rect">
            <a:avLst/>
          </a:prstGeo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5" name="Google Shape;27;p5"/>
          <p:cNvSpPr/>
          <p:nvPr userDrawn="1"/>
        </p:nvSpPr>
        <p:spPr>
          <a:xfrm>
            <a:off x="0" y="0"/>
            <a:ext cx="240000" cy="6858000"/>
          </a:xfrm>
          <a:prstGeom prst="rect">
            <a:avLst/>
          </a:prstGeom>
          <a:solidFill>
            <a:schemeClr val="accent2"/>
          </a:solidFill>
          <a:ln>
            <a:solidFill>
              <a:schemeClr val="accent2"/>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848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979" y="1701799"/>
            <a:ext cx="11492089" cy="4914279"/>
          </a:xfrm>
        </p:spPr>
        <p:txBody>
          <a:bodyPr>
            <a:normAutofit/>
          </a:bodyPr>
          <a:lstStyle>
            <a:lvl1pPr>
              <a:defRPr sz="3200"/>
            </a:lvl1pPr>
            <a:lvl2pPr>
              <a:defRPr sz="3200"/>
            </a:lvl2pPr>
            <a:lvl3pPr>
              <a:defRPr sz="2400"/>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lvl1pPr>
              <a:defRPr sz="4267"/>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2"/>
          </a:solidFill>
          <a:ln>
            <a:solidFill>
              <a:schemeClr val="accent2"/>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3273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5979" y="1709741"/>
            <a:ext cx="11502647" cy="2852737"/>
          </a:xfrm>
        </p:spPr>
        <p:txBody>
          <a:bodyPr anchor="b"/>
          <a:lstStyle>
            <a:lvl1pPr>
              <a:defRPr sz="4400"/>
            </a:lvl1pPr>
          </a:lstStyle>
          <a:p>
            <a:r>
              <a:rPr lang="en-US" dirty="0"/>
              <a:t>Click to edit Master title style</a:t>
            </a:r>
            <a:endParaRPr lang="en-AU" dirty="0"/>
          </a:p>
        </p:txBody>
      </p:sp>
      <p:sp>
        <p:nvSpPr>
          <p:cNvPr id="3" name="Text Placeholder 2"/>
          <p:cNvSpPr>
            <a:spLocks noGrp="1"/>
          </p:cNvSpPr>
          <p:nvPr>
            <p:ph type="body" idx="1"/>
          </p:nvPr>
        </p:nvSpPr>
        <p:spPr>
          <a:xfrm>
            <a:off x="425979" y="4589465"/>
            <a:ext cx="11502647"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2"/>
          </a:solidFill>
          <a:ln>
            <a:solidFill>
              <a:schemeClr val="accent2"/>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07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584080"/>
            <a:ext cx="5633156" cy="494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096000" y="1584079"/>
            <a:ext cx="5652921" cy="49471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4962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651889"/>
            <a:ext cx="3579819" cy="49556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2"/>
          <p:cNvSpPr>
            <a:spLocks noGrp="1"/>
          </p:cNvSpPr>
          <p:nvPr>
            <p:ph sz="half" idx="13"/>
          </p:nvPr>
        </p:nvSpPr>
        <p:spPr>
          <a:xfrm>
            <a:off x="8276901" y="1648839"/>
            <a:ext cx="3579819" cy="4958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2"/>
          <p:cNvSpPr>
            <a:spLocks noGrp="1"/>
          </p:cNvSpPr>
          <p:nvPr>
            <p:ph sz="half" idx="14"/>
          </p:nvPr>
        </p:nvSpPr>
        <p:spPr>
          <a:xfrm>
            <a:off x="4351440" y="1654937"/>
            <a:ext cx="3579819" cy="4952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26194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
        <p:nvSpPr>
          <p:cNvPr id="3" name="Text Placeholder 2"/>
          <p:cNvSpPr>
            <a:spLocks noGrp="1"/>
          </p:cNvSpPr>
          <p:nvPr>
            <p:ph type="body" idx="1"/>
          </p:nvPr>
        </p:nvSpPr>
        <p:spPr>
          <a:xfrm>
            <a:off x="425979" y="1681163"/>
            <a:ext cx="5645864"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5979" y="2505075"/>
            <a:ext cx="5645864" cy="40939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72201" y="1681163"/>
            <a:ext cx="567832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678321" cy="40939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92935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5979" y="1066800"/>
            <a:ext cx="4420315" cy="990600"/>
          </a:xfrm>
        </p:spPr>
        <p:txBody>
          <a:bodyPr anchor="b"/>
          <a:lstStyle>
            <a:lvl1pPr>
              <a:defRPr sz="3200" b="1"/>
            </a:lvl1pPr>
          </a:lstStyle>
          <a:p>
            <a:r>
              <a:rPr lang="en-US" dirty="0"/>
              <a:t>Click to edit Master title style</a:t>
            </a:r>
            <a:endParaRPr lang="en-AU" dirty="0"/>
          </a:p>
        </p:txBody>
      </p:sp>
      <p:sp>
        <p:nvSpPr>
          <p:cNvPr id="3" name="Content Placeholder 2"/>
          <p:cNvSpPr>
            <a:spLocks noGrp="1"/>
          </p:cNvSpPr>
          <p:nvPr>
            <p:ph idx="1" hasCustomPrompt="1"/>
          </p:nvPr>
        </p:nvSpPr>
        <p:spPr>
          <a:xfrm>
            <a:off x="5183718" y="1066799"/>
            <a:ext cx="6666804" cy="5549279"/>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425979" y="2057400"/>
            <a:ext cx="4420315" cy="455867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262324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5979" y="1049868"/>
            <a:ext cx="4420315" cy="1007533"/>
          </a:xfrm>
        </p:spPr>
        <p:txBody>
          <a:bodyPr anchor="b"/>
          <a:lstStyle>
            <a:lvl1pPr>
              <a:defRPr sz="3200"/>
            </a:lvl1pPr>
          </a:lstStyle>
          <a:p>
            <a:r>
              <a:rPr lang="en-US" dirty="0"/>
              <a:t>Click to edit Master title style</a:t>
            </a:r>
            <a:endParaRPr lang="en-AU" dirty="0"/>
          </a:p>
        </p:txBody>
      </p:sp>
      <p:sp>
        <p:nvSpPr>
          <p:cNvPr id="3" name="Picture Placeholder 2"/>
          <p:cNvSpPr>
            <a:spLocks noGrp="1"/>
          </p:cNvSpPr>
          <p:nvPr>
            <p:ph type="pic" idx="1"/>
          </p:nvPr>
        </p:nvSpPr>
        <p:spPr>
          <a:xfrm>
            <a:off x="5183718" y="1049866"/>
            <a:ext cx="6666804" cy="555768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p:cNvSpPr>
            <a:spLocks noGrp="1"/>
          </p:cNvSpPr>
          <p:nvPr>
            <p:ph type="body" sz="half" idx="2"/>
          </p:nvPr>
        </p:nvSpPr>
        <p:spPr>
          <a:xfrm>
            <a:off x="425979" y="2057401"/>
            <a:ext cx="4420315" cy="455015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9221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425979" y="1701800"/>
            <a:ext cx="11492089" cy="49057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8" name="Google Shape;27;p5"/>
          <p:cNvSpPr/>
          <p:nvPr userDrawn="1"/>
        </p:nvSpPr>
        <p:spPr>
          <a:xfrm>
            <a:off x="0" y="0"/>
            <a:ext cx="240000" cy="6858000"/>
          </a:xfrm>
          <a:prstGeom prst="rect">
            <a:avLst/>
          </a:prstGeom>
          <a:solidFill>
            <a:schemeClr val="accent2"/>
          </a:solidFill>
          <a:ln>
            <a:solidFill>
              <a:schemeClr val="accent2"/>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136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267"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senior-secondary.scsa.wa.edu.au/assessment/disability-adjustment-guideline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www.scsa.wa.edu.au/" TargetMode="External"/><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facebook.com/SCSAWA" TargetMode="External"/><Relationship Id="rId4" Type="http://schemas.openxmlformats.org/officeDocument/2006/relationships/hyperlink" Target="mailto:info@scsa.wa.edu.a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278907" y="1440000"/>
            <a:ext cx="4944000" cy="2409189"/>
          </a:xfrm>
        </p:spPr>
        <p:txBody>
          <a:bodyPr/>
          <a:lstStyle/>
          <a:p>
            <a:pPr lvl="0"/>
            <a:r>
              <a:rPr lang="en-AU" dirty="0"/>
              <a:t>Year 12 in 2026</a:t>
            </a:r>
          </a:p>
        </p:txBody>
      </p:sp>
      <p:sp>
        <p:nvSpPr>
          <p:cNvPr id="3" name="Subtitle 2"/>
          <p:cNvSpPr>
            <a:spLocks noGrp="1"/>
          </p:cNvSpPr>
          <p:nvPr>
            <p:ph type="subTitle" idx="1"/>
          </p:nvPr>
        </p:nvSpPr>
        <p:spPr>
          <a:xfrm>
            <a:off x="278907" y="3918917"/>
            <a:ext cx="4944000" cy="1499083"/>
          </a:xfrm>
        </p:spPr>
        <p:txBody>
          <a:bodyPr/>
          <a:lstStyle/>
          <a:p>
            <a:r>
              <a:rPr lang="en-AU" dirty="0"/>
              <a:t>Information for 2024 Year 10 Students and their Parents</a:t>
            </a:r>
          </a:p>
        </p:txBody>
      </p:sp>
      <p:sp>
        <p:nvSpPr>
          <p:cNvPr id="2" name="TextBox 1"/>
          <p:cNvSpPr txBox="1"/>
          <p:nvPr/>
        </p:nvSpPr>
        <p:spPr>
          <a:xfrm>
            <a:off x="744272" y="6224508"/>
            <a:ext cx="1351280" cy="246221"/>
          </a:xfrm>
          <a:prstGeom prst="rect">
            <a:avLst/>
          </a:prstGeom>
          <a:noFill/>
        </p:spPr>
        <p:txBody>
          <a:bodyPr wrap="square" rtlCol="0">
            <a:spAutoFit/>
          </a:bodyPr>
          <a:lstStyle/>
          <a:p>
            <a:r>
              <a:rPr lang="en-AU" sz="1000" dirty="0"/>
              <a:t>2023/20339</a:t>
            </a:r>
          </a:p>
        </p:txBody>
      </p:sp>
      <p:pic>
        <p:nvPicPr>
          <p:cNvPr id="6" name="Picture 5" descr="A group of students laughing&#10;&#10;Description automatically generated">
            <a:extLst>
              <a:ext uri="{FF2B5EF4-FFF2-40B4-BE49-F238E27FC236}">
                <a16:creationId xmlns:a16="http://schemas.microsoft.com/office/drawing/2014/main" id="{C2CE0F9B-927D-4FD9-DEB6-FA52E0B3EA01}"/>
              </a:ext>
            </a:extLst>
          </p:cNvPr>
          <p:cNvPicPr>
            <a:picLocks noChangeAspect="1"/>
          </p:cNvPicPr>
          <p:nvPr/>
        </p:nvPicPr>
        <p:blipFill>
          <a:blip r:embed="rId3"/>
          <a:stretch>
            <a:fillRect/>
          </a:stretch>
        </p:blipFill>
        <p:spPr>
          <a:xfrm>
            <a:off x="5320145" y="0"/>
            <a:ext cx="6937170" cy="6858000"/>
          </a:xfrm>
          <a:prstGeom prst="rect">
            <a:avLst/>
          </a:prstGeom>
        </p:spPr>
      </p:pic>
    </p:spTree>
    <p:extLst>
      <p:ext uri="{BB962C8B-B14F-4D97-AF65-F5344CB8AC3E}">
        <p14:creationId xmlns:p14="http://schemas.microsoft.com/office/powerpoint/2010/main" val="2379866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enrolled in a Year 12 ATAR course pair of units are required to sit the written and, if the course has one, practical examination. </a:t>
            </a:r>
          </a:p>
          <a:p>
            <a:pPr marL="0" indent="0">
              <a:buNone/>
            </a:pPr>
            <a:r>
              <a:rPr lang="en-AU" dirty="0"/>
              <a:t>Students who do not sit the examination will not: </a:t>
            </a:r>
          </a:p>
          <a:p>
            <a:r>
              <a:rPr lang="en-AU" dirty="0"/>
              <a:t>have a course mark or grade recorded on their WASSA</a:t>
            </a:r>
          </a:p>
          <a:p>
            <a:r>
              <a:rPr lang="en-AU" dirty="0"/>
              <a:t>receive an ATAR course report </a:t>
            </a:r>
          </a:p>
          <a:p>
            <a:r>
              <a:rPr lang="en-AU" dirty="0"/>
              <a:t>have the pair of units completed in that year contribute towards any of the WACE requirements. </a:t>
            </a:r>
          </a:p>
          <a:p>
            <a:endParaRPr lang="en-AU" dirty="0"/>
          </a:p>
        </p:txBody>
      </p:sp>
      <p:sp>
        <p:nvSpPr>
          <p:cNvPr id="3" name="Title 2"/>
          <p:cNvSpPr>
            <a:spLocks noGrp="1"/>
          </p:cNvSpPr>
          <p:nvPr>
            <p:ph type="title"/>
          </p:nvPr>
        </p:nvSpPr>
        <p:spPr/>
        <p:txBody>
          <a:bodyPr/>
          <a:lstStyle/>
          <a:p>
            <a:r>
              <a:rPr lang="en-AU"/>
              <a:t>Completing ATAR courses</a:t>
            </a:r>
            <a:endParaRPr lang="en-AU" dirty="0"/>
          </a:p>
        </p:txBody>
      </p:sp>
    </p:spTree>
    <p:extLst>
      <p:ext uri="{BB962C8B-B14F-4D97-AF65-F5344CB8AC3E}">
        <p14:creationId xmlns:p14="http://schemas.microsoft.com/office/powerpoint/2010/main" val="281188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not externally examined </a:t>
            </a:r>
          </a:p>
          <a:p>
            <a:r>
              <a:rPr lang="en-AU" dirty="0"/>
              <a:t>have an externally set task (EST) which is set by the Authority </a:t>
            </a:r>
          </a:p>
          <a:p>
            <a:pPr lvl="3"/>
            <a:r>
              <a:rPr lang="en-AU" dirty="0"/>
              <a:t>worth 15% of the marks</a:t>
            </a:r>
          </a:p>
          <a:p>
            <a:pPr lvl="3"/>
            <a:r>
              <a:rPr lang="en-AU" dirty="0"/>
              <a:t>50 minute test</a:t>
            </a:r>
          </a:p>
          <a:p>
            <a:pPr lvl="3"/>
            <a:r>
              <a:rPr lang="en-AU" dirty="0"/>
              <a:t>During Term 2</a:t>
            </a:r>
          </a:p>
          <a:p>
            <a:r>
              <a:rPr lang="en-AU" dirty="0"/>
              <a:t>are designed for students who are typically aiming to enter further vocationally based training or the workforce directly from school. </a:t>
            </a:r>
          </a:p>
        </p:txBody>
      </p:sp>
      <p:sp>
        <p:nvSpPr>
          <p:cNvPr id="3" name="Title 2"/>
          <p:cNvSpPr>
            <a:spLocks noGrp="1"/>
          </p:cNvSpPr>
          <p:nvPr>
            <p:ph type="title"/>
          </p:nvPr>
        </p:nvSpPr>
        <p:spPr/>
        <p:txBody>
          <a:bodyPr/>
          <a:lstStyle/>
          <a:p>
            <a:r>
              <a:rPr lang="en-AU"/>
              <a:t>General courses</a:t>
            </a:r>
            <a:endParaRPr lang="en-AU" dirty="0"/>
          </a:p>
        </p:txBody>
      </p:sp>
    </p:spTree>
    <p:extLst>
      <p:ext uri="{BB962C8B-B14F-4D97-AF65-F5344CB8AC3E}">
        <p14:creationId xmlns:p14="http://schemas.microsoft.com/office/powerpoint/2010/main" val="17193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include a full VET qualification and mandatory workplace learning</a:t>
            </a:r>
          </a:p>
          <a:p>
            <a:r>
              <a:rPr lang="en-AU" dirty="0"/>
              <a:t>contribute towards the WACE as course units</a:t>
            </a:r>
          </a:p>
          <a:p>
            <a:r>
              <a:rPr lang="en-AU" dirty="0"/>
              <a:t>qualifications undertaken through VET industry specific courses can be used to meet the Certificate II or </a:t>
            </a:r>
            <a:r>
              <a:rPr lang="en-AU"/>
              <a:t>higher component </a:t>
            </a:r>
            <a:r>
              <a:rPr lang="en-AU" dirty="0"/>
              <a:t>of the WACE </a:t>
            </a:r>
          </a:p>
          <a:p>
            <a:r>
              <a:rPr lang="en-AU" dirty="0"/>
              <a:t>the workplace learning component of the course contributes as unit equivalents towards the WACE.</a:t>
            </a:r>
          </a:p>
        </p:txBody>
      </p:sp>
      <p:sp>
        <p:nvSpPr>
          <p:cNvPr id="3" name="Title 2"/>
          <p:cNvSpPr>
            <a:spLocks noGrp="1"/>
          </p:cNvSpPr>
          <p:nvPr>
            <p:ph type="title"/>
          </p:nvPr>
        </p:nvSpPr>
        <p:spPr/>
        <p:txBody>
          <a:bodyPr/>
          <a:lstStyle/>
          <a:p>
            <a:r>
              <a:rPr lang="en-AU"/>
              <a:t>VET industry specific courses</a:t>
            </a:r>
            <a:endParaRPr lang="en-AU" dirty="0"/>
          </a:p>
        </p:txBody>
      </p:sp>
    </p:spTree>
    <p:extLst>
      <p:ext uri="{BB962C8B-B14F-4D97-AF65-F5344CB8AC3E}">
        <p14:creationId xmlns:p14="http://schemas.microsoft.com/office/powerpoint/2010/main" val="387990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VET is nationally recognised and enables students to gain qualifications for all types of employment, and specific skills to help them in the workplace or in further training.</a:t>
            </a:r>
          </a:p>
        </p:txBody>
      </p:sp>
      <p:sp>
        <p:nvSpPr>
          <p:cNvPr id="3" name="Title 2"/>
          <p:cNvSpPr>
            <a:spLocks noGrp="1"/>
          </p:cNvSpPr>
          <p:nvPr>
            <p:ph type="title"/>
          </p:nvPr>
        </p:nvSpPr>
        <p:spPr/>
        <p:txBody>
          <a:bodyPr/>
          <a:lstStyle/>
          <a:p>
            <a:r>
              <a:rPr lang="en-AU"/>
              <a:t>Vocational Education and Training (VET)</a:t>
            </a:r>
            <a:endParaRPr lang="en-AU" dirty="0"/>
          </a:p>
        </p:txBody>
      </p:sp>
      <p:pic>
        <p:nvPicPr>
          <p:cNvPr id="6" name="Picture 5" descr="A chef preparing food in a kitchen&#10;&#10;Description automatically generated">
            <a:extLst>
              <a:ext uri="{FF2B5EF4-FFF2-40B4-BE49-F238E27FC236}">
                <a16:creationId xmlns:a16="http://schemas.microsoft.com/office/drawing/2014/main" id="{ABDA71FF-64DA-D90C-D81E-AE661217D24C}"/>
              </a:ext>
            </a:extLst>
          </p:cNvPr>
          <p:cNvPicPr>
            <a:picLocks noChangeAspect="1"/>
          </p:cNvPicPr>
          <p:nvPr/>
        </p:nvPicPr>
        <p:blipFill>
          <a:blip r:embed="rId3"/>
          <a:stretch>
            <a:fillRect/>
          </a:stretch>
        </p:blipFill>
        <p:spPr>
          <a:xfrm>
            <a:off x="3497282" y="3142508"/>
            <a:ext cx="4797632" cy="3598224"/>
          </a:xfrm>
          <a:prstGeom prst="rect">
            <a:avLst/>
          </a:prstGeom>
        </p:spPr>
      </p:pic>
    </p:spTree>
    <p:extLst>
      <p:ext uri="{BB962C8B-B14F-4D97-AF65-F5344CB8AC3E}">
        <p14:creationId xmlns:p14="http://schemas.microsoft.com/office/powerpoint/2010/main" val="352027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dirty="0"/>
              <a:t>As part of the minimum WACE requirements, a student may complete a Certificate II or higher in combination with ATAR or General courses.</a:t>
            </a:r>
          </a:p>
          <a:p>
            <a:r>
              <a:rPr lang="en-AU" dirty="0"/>
              <a:t>Studying VET can provide up to eight units towards the number of course units students need to complete to achieve their WACE.</a:t>
            </a:r>
          </a:p>
          <a:p>
            <a:r>
              <a:rPr lang="en-AU" dirty="0"/>
              <a:t>Students will typically enrol in five additional ATAR or General courses to meet the WACE requirements.</a:t>
            </a:r>
          </a:p>
          <a:p>
            <a:pPr marL="0" indent="0">
              <a:buNone/>
            </a:pPr>
            <a:endParaRPr lang="en-AU" dirty="0"/>
          </a:p>
        </p:txBody>
      </p:sp>
      <p:sp>
        <p:nvSpPr>
          <p:cNvPr id="3" name="Title 2"/>
          <p:cNvSpPr>
            <a:spLocks noGrp="1"/>
          </p:cNvSpPr>
          <p:nvPr>
            <p:ph type="title"/>
          </p:nvPr>
        </p:nvSpPr>
        <p:spPr/>
        <p:txBody>
          <a:bodyPr/>
          <a:lstStyle/>
          <a:p>
            <a:r>
              <a:rPr lang="en-AU"/>
              <a:t>VET contribution to the WACE</a:t>
            </a:r>
            <a:endParaRPr lang="en-AU" dirty="0"/>
          </a:p>
        </p:txBody>
      </p:sp>
    </p:spTree>
    <p:extLst>
      <p:ext uri="{BB962C8B-B14F-4D97-AF65-F5344CB8AC3E}">
        <p14:creationId xmlns:p14="http://schemas.microsoft.com/office/powerpoint/2010/main" val="340489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Authority publishes dates about changing enrolments in its  </a:t>
            </a:r>
            <a:r>
              <a:rPr lang="en-GB" i="1" dirty="0"/>
              <a:t>Activities Schedule</a:t>
            </a:r>
            <a:r>
              <a:rPr lang="en-GB" dirty="0"/>
              <a:t>.</a:t>
            </a:r>
          </a:p>
          <a:p>
            <a:endParaRPr lang="en-AU" dirty="0"/>
          </a:p>
          <a:p>
            <a:r>
              <a:rPr lang="en-AU" dirty="0"/>
              <a:t>There are points in the semester after which students should not change courses because it would be unlikely they could complete the assessment program. </a:t>
            </a:r>
          </a:p>
          <a:p>
            <a:endParaRPr lang="en-AU" dirty="0"/>
          </a:p>
          <a:p>
            <a:r>
              <a:rPr lang="en-AU" dirty="0"/>
              <a:t>The date in 2024 was the 3 May.</a:t>
            </a:r>
          </a:p>
          <a:p>
            <a:pPr marL="0" indent="0">
              <a:buNone/>
            </a:pPr>
            <a:endParaRPr lang="en-AU" dirty="0"/>
          </a:p>
        </p:txBody>
      </p:sp>
      <p:sp>
        <p:nvSpPr>
          <p:cNvPr id="3" name="Title 2"/>
          <p:cNvSpPr>
            <a:spLocks noGrp="1"/>
          </p:cNvSpPr>
          <p:nvPr>
            <p:ph type="title"/>
          </p:nvPr>
        </p:nvSpPr>
        <p:spPr/>
        <p:txBody>
          <a:bodyPr/>
          <a:lstStyle/>
          <a:p>
            <a:r>
              <a:rPr lang="en-AU" dirty="0"/>
              <a:t>Changing courses in Years 11 and 12</a:t>
            </a:r>
          </a:p>
        </p:txBody>
      </p:sp>
    </p:spTree>
    <p:extLst>
      <p:ext uri="{BB962C8B-B14F-4D97-AF65-F5344CB8AC3E}">
        <p14:creationId xmlns:p14="http://schemas.microsoft.com/office/powerpoint/2010/main" val="2563761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Meeting these standards:</a:t>
            </a:r>
          </a:p>
          <a:p>
            <a:pPr marL="0" indent="0">
              <a:buNone/>
            </a:pPr>
            <a:endParaRPr lang="en-AU" dirty="0"/>
          </a:p>
          <a:p>
            <a:r>
              <a:rPr lang="en-AU" dirty="0"/>
              <a:t>is a benchmark of educational achievement</a:t>
            </a:r>
          </a:p>
          <a:p>
            <a:endParaRPr lang="en-AU" dirty="0"/>
          </a:p>
          <a:p>
            <a:r>
              <a:rPr lang="en-AU" dirty="0"/>
              <a:t>is valued by employers and post-school training providers </a:t>
            </a:r>
          </a:p>
          <a:p>
            <a:endParaRPr lang="en-AU" dirty="0"/>
          </a:p>
          <a:p>
            <a:r>
              <a:rPr lang="en-AU" dirty="0"/>
              <a:t>ensures all students leave school with the best chance of future success.</a:t>
            </a:r>
          </a:p>
        </p:txBody>
      </p:sp>
      <p:sp>
        <p:nvSpPr>
          <p:cNvPr id="3" name="Title 2"/>
          <p:cNvSpPr>
            <a:spLocks noGrp="1"/>
          </p:cNvSpPr>
          <p:nvPr>
            <p:ph type="title"/>
          </p:nvPr>
        </p:nvSpPr>
        <p:spPr/>
        <p:txBody>
          <a:bodyPr/>
          <a:lstStyle/>
          <a:p>
            <a:r>
              <a:rPr lang="en-AU"/>
              <a:t>Literacy and numeracy standards</a:t>
            </a:r>
            <a:endParaRPr lang="en-AU" dirty="0"/>
          </a:p>
        </p:txBody>
      </p:sp>
    </p:spTree>
    <p:extLst>
      <p:ext uri="{BB962C8B-B14F-4D97-AF65-F5344CB8AC3E}">
        <p14:creationId xmlns:p14="http://schemas.microsoft.com/office/powerpoint/2010/main" val="2078130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AU" dirty="0"/>
              <a:t>Adjustments will be made to the OLNA conditions, if a student’s access to the assessment is significantly affected by a disability, impairment, illness or impediment. </a:t>
            </a:r>
          </a:p>
          <a:p>
            <a:r>
              <a:rPr lang="en-AU" dirty="0"/>
              <a:t>Evidence of a disability, diagnosed by a specialised medical professional, is required for adjustment.</a:t>
            </a:r>
          </a:p>
          <a:p>
            <a:r>
              <a:rPr lang="en-AU" dirty="0">
                <a:latin typeface="Calibri" panose="020F0502020204030204" pitchFamily="34" charset="0"/>
                <a:cs typeface="Calibri" panose="020F0502020204030204" pitchFamily="34" charset="0"/>
              </a:rPr>
              <a:t>The </a:t>
            </a:r>
            <a:r>
              <a:rPr lang="en-AU" i="1" dirty="0">
                <a:latin typeface="Calibri" panose="020F0502020204030204" pitchFamily="34" charset="0"/>
                <a:cs typeface="Calibri" panose="020F0502020204030204" pitchFamily="34" charset="0"/>
              </a:rPr>
              <a:t>Guidelines for equitable access for assessments </a:t>
            </a:r>
            <a:r>
              <a:rPr lang="en-AU" dirty="0">
                <a:latin typeface="Calibri" panose="020F0502020204030204" pitchFamily="34" charset="0"/>
                <a:cs typeface="Calibri" panose="020F0502020204030204" pitchFamily="34" charset="0"/>
              </a:rPr>
              <a:t>is available</a:t>
            </a:r>
            <a:r>
              <a:rPr lang="en-AU" i="1" dirty="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on the Authority website at </a:t>
            </a:r>
            <a:r>
              <a:rPr lang="en-AU" dirty="0">
                <a:hlinkClick r:id="rId3"/>
              </a:rPr>
              <a:t>https://senior-secondary.scsa.wa.edu.au/assessment/disability-adjustment-guidelines</a:t>
            </a:r>
            <a:r>
              <a:rPr lang="en-AU" dirty="0"/>
              <a:t>.</a:t>
            </a:r>
            <a:endParaRPr lang="en-AU" dirty="0">
              <a:latin typeface="Calibri" panose="020F0502020204030204" pitchFamily="34" charset="0"/>
              <a:cs typeface="Calibri" panose="020F0502020204030204" pitchFamily="34" charset="0"/>
            </a:endParaRPr>
          </a:p>
          <a:p>
            <a:endParaRPr lang="en-AU" dirty="0"/>
          </a:p>
        </p:txBody>
      </p:sp>
      <p:sp>
        <p:nvSpPr>
          <p:cNvPr id="3" name="Title 2"/>
          <p:cNvSpPr>
            <a:spLocks noGrp="1"/>
          </p:cNvSpPr>
          <p:nvPr>
            <p:ph type="title"/>
          </p:nvPr>
        </p:nvSpPr>
        <p:spPr/>
        <p:txBody>
          <a:bodyPr/>
          <a:lstStyle/>
          <a:p>
            <a:r>
              <a:rPr lang="en-AU"/>
              <a:t>OLNA disability adjustments</a:t>
            </a:r>
            <a:endParaRPr lang="en-AU" dirty="0"/>
          </a:p>
        </p:txBody>
      </p:sp>
    </p:spTree>
    <p:extLst>
      <p:ext uri="{BB962C8B-B14F-4D97-AF65-F5344CB8AC3E}">
        <p14:creationId xmlns:p14="http://schemas.microsoft.com/office/powerpoint/2010/main" val="4117896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Adjustments typically requested for approval by principals include:</a:t>
            </a:r>
          </a:p>
          <a:p>
            <a:pPr lvl="0"/>
            <a:r>
              <a:rPr lang="en-AU" dirty="0"/>
              <a:t>rest breaks and provision for a pause button</a:t>
            </a:r>
          </a:p>
          <a:p>
            <a:pPr lvl="0"/>
            <a:r>
              <a:rPr lang="en-AU" dirty="0"/>
              <a:t>extra time to work</a:t>
            </a:r>
          </a:p>
          <a:p>
            <a:pPr lvl="0"/>
            <a:r>
              <a:rPr lang="en-AU" dirty="0"/>
              <a:t>a reader</a:t>
            </a:r>
          </a:p>
          <a:p>
            <a:pPr lvl="0"/>
            <a:r>
              <a:rPr lang="en-AU" dirty="0"/>
              <a:t>scribe assistance for the writing component</a:t>
            </a:r>
          </a:p>
          <a:p>
            <a:pPr lvl="0"/>
            <a:r>
              <a:rPr lang="en-AU" dirty="0"/>
              <a:t>use of a support person for the reading and numeracy components</a:t>
            </a:r>
          </a:p>
          <a:p>
            <a:r>
              <a:rPr lang="en-AU" dirty="0"/>
              <a:t>special formats. </a:t>
            </a:r>
          </a:p>
        </p:txBody>
      </p:sp>
      <p:sp>
        <p:nvSpPr>
          <p:cNvPr id="3" name="Title 2"/>
          <p:cNvSpPr>
            <a:spLocks noGrp="1"/>
          </p:cNvSpPr>
          <p:nvPr>
            <p:ph type="title"/>
          </p:nvPr>
        </p:nvSpPr>
        <p:spPr/>
        <p:txBody>
          <a:bodyPr/>
          <a:lstStyle/>
          <a:p>
            <a:pPr lvl="0"/>
            <a:r>
              <a:rPr lang="en-AU"/>
              <a:t>OLNA — Typical adjustments</a:t>
            </a:r>
            <a:endParaRPr lang="en-AU" dirty="0"/>
          </a:p>
        </p:txBody>
      </p:sp>
    </p:spTree>
    <p:extLst>
      <p:ext uri="{BB962C8B-B14F-4D97-AF65-F5344CB8AC3E}">
        <p14:creationId xmlns:p14="http://schemas.microsoft.com/office/powerpoint/2010/main" val="373105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endParaRPr lang="en-AU" dirty="0"/>
          </a:p>
          <a:p>
            <a:pPr marL="0" indent="0">
              <a:buNone/>
            </a:pPr>
            <a:r>
              <a:rPr lang="en-AU" dirty="0"/>
              <a:t>Assistance is available through:</a:t>
            </a:r>
          </a:p>
          <a:p>
            <a:pPr marL="0" indent="0">
              <a:buNone/>
            </a:pPr>
            <a:endParaRPr lang="en-AU" dirty="0"/>
          </a:p>
          <a:p>
            <a:r>
              <a:rPr lang="en-AU" dirty="0"/>
              <a:t>feedback to schools on individual student performance for each OLNA component.</a:t>
            </a:r>
          </a:p>
          <a:p>
            <a:endParaRPr lang="en-AU" dirty="0"/>
          </a:p>
          <a:p>
            <a:r>
              <a:rPr lang="en-AU" dirty="0"/>
              <a:t>olna.com.au</a:t>
            </a:r>
          </a:p>
          <a:p>
            <a:endParaRPr lang="en-AU" dirty="0"/>
          </a:p>
          <a:p>
            <a:endParaRPr lang="en-AU" dirty="0"/>
          </a:p>
        </p:txBody>
      </p:sp>
      <p:sp>
        <p:nvSpPr>
          <p:cNvPr id="3" name="Title 2"/>
          <p:cNvSpPr>
            <a:spLocks noGrp="1"/>
          </p:cNvSpPr>
          <p:nvPr>
            <p:ph type="title"/>
          </p:nvPr>
        </p:nvSpPr>
        <p:spPr/>
        <p:txBody>
          <a:bodyPr/>
          <a:lstStyle/>
          <a:p>
            <a:r>
              <a:rPr lang="en-AU"/>
              <a:t>Support — Literacy and numeracy standard</a:t>
            </a:r>
            <a:endParaRPr lang="en-AU" dirty="0"/>
          </a:p>
        </p:txBody>
      </p:sp>
    </p:spTree>
    <p:extLst>
      <p:ext uri="{BB962C8B-B14F-4D97-AF65-F5344CB8AC3E}">
        <p14:creationId xmlns:p14="http://schemas.microsoft.com/office/powerpoint/2010/main" val="134780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04002925"/>
              </p:ext>
            </p:extLst>
          </p:nvPr>
        </p:nvGraphicFramePr>
        <p:xfrm>
          <a:off x="489094" y="1701800"/>
          <a:ext cx="11113626" cy="4114800"/>
        </p:xfrm>
        <a:graphic>
          <a:graphicData uri="http://schemas.openxmlformats.org/drawingml/2006/table">
            <a:tbl>
              <a:tblPr firstRow="1" bandRow="1">
                <a:tableStyleId>{72833802-FEF1-4C79-8D5D-14CF1EAF98D9}</a:tableStyleId>
              </a:tblPr>
              <a:tblGrid>
                <a:gridCol w="2812906">
                  <a:extLst>
                    <a:ext uri="{9D8B030D-6E8A-4147-A177-3AD203B41FA5}">
                      <a16:colId xmlns:a16="http://schemas.microsoft.com/office/drawing/2014/main" val="2735464990"/>
                    </a:ext>
                  </a:extLst>
                </a:gridCol>
                <a:gridCol w="8300720">
                  <a:extLst>
                    <a:ext uri="{9D8B030D-6E8A-4147-A177-3AD203B41FA5}">
                      <a16:colId xmlns:a16="http://schemas.microsoft.com/office/drawing/2014/main" val="3285345295"/>
                    </a:ext>
                  </a:extLst>
                </a:gridCol>
              </a:tblGrid>
              <a:tr h="370840">
                <a:tc>
                  <a:txBody>
                    <a:bodyPr/>
                    <a:lstStyle/>
                    <a:p>
                      <a:r>
                        <a:rPr lang="en-AU" sz="2400" dirty="0"/>
                        <a:t>Abbreviation</a:t>
                      </a:r>
                    </a:p>
                  </a:txBody>
                  <a:tcPr/>
                </a:tc>
                <a:tc>
                  <a:txBody>
                    <a:bodyPr/>
                    <a:lstStyle/>
                    <a:p>
                      <a:r>
                        <a:rPr lang="en-AU" sz="2400" dirty="0"/>
                        <a:t>Full term</a:t>
                      </a:r>
                    </a:p>
                  </a:txBody>
                  <a:tcPr/>
                </a:tc>
                <a:extLst>
                  <a:ext uri="{0D108BD9-81ED-4DB2-BD59-A6C34878D82A}">
                    <a16:rowId xmlns:a16="http://schemas.microsoft.com/office/drawing/2014/main" val="3094447789"/>
                  </a:ext>
                </a:extLst>
              </a:tr>
              <a:tr h="370840">
                <a:tc>
                  <a:txBody>
                    <a:bodyPr/>
                    <a:lstStyle/>
                    <a:p>
                      <a:r>
                        <a:rPr lang="en-AU" sz="2400" dirty="0"/>
                        <a:t>ATAR</a:t>
                      </a:r>
                    </a:p>
                  </a:txBody>
                  <a:tcPr/>
                </a:tc>
                <a:tc>
                  <a:txBody>
                    <a:bodyPr/>
                    <a:lstStyle/>
                    <a:p>
                      <a:r>
                        <a:rPr lang="en-AU" sz="2400" kern="1200" dirty="0">
                          <a:effectLst/>
                        </a:rPr>
                        <a:t>Australian Tertiary Admission Rank</a:t>
                      </a:r>
                      <a:endParaRPr lang="en-AU" sz="2400" dirty="0"/>
                    </a:p>
                  </a:txBody>
                  <a:tcPr/>
                </a:tc>
                <a:extLst>
                  <a:ext uri="{0D108BD9-81ED-4DB2-BD59-A6C34878D82A}">
                    <a16:rowId xmlns:a16="http://schemas.microsoft.com/office/drawing/2014/main" val="660473264"/>
                  </a:ext>
                </a:extLst>
              </a:tr>
              <a:tr h="370840">
                <a:tc>
                  <a:txBody>
                    <a:bodyPr/>
                    <a:lstStyle/>
                    <a:p>
                      <a:r>
                        <a:rPr lang="en-AU" sz="2400" dirty="0"/>
                        <a:t>OLNA</a:t>
                      </a:r>
                    </a:p>
                  </a:txBody>
                  <a:tcPr/>
                </a:tc>
                <a:tc>
                  <a:txBody>
                    <a:bodyPr/>
                    <a:lstStyle/>
                    <a:p>
                      <a:r>
                        <a:rPr lang="en-AU" sz="2400" kern="1200" dirty="0">
                          <a:effectLst/>
                        </a:rPr>
                        <a:t>Online Literacy and Numeracy Assessment</a:t>
                      </a:r>
                      <a:endParaRPr lang="en-AU" sz="2400" dirty="0"/>
                    </a:p>
                  </a:txBody>
                  <a:tcPr/>
                </a:tc>
                <a:extLst>
                  <a:ext uri="{0D108BD9-81ED-4DB2-BD59-A6C34878D82A}">
                    <a16:rowId xmlns:a16="http://schemas.microsoft.com/office/drawing/2014/main" val="1676401296"/>
                  </a:ext>
                </a:extLst>
              </a:tr>
              <a:tr h="370840">
                <a:tc>
                  <a:txBody>
                    <a:bodyPr/>
                    <a:lstStyle/>
                    <a:p>
                      <a:r>
                        <a:rPr lang="en-AU" sz="2400" dirty="0"/>
                        <a:t>the Authority</a:t>
                      </a:r>
                    </a:p>
                  </a:txBody>
                  <a:tcPr/>
                </a:tc>
                <a:tc>
                  <a:txBody>
                    <a:bodyPr/>
                    <a:lstStyle/>
                    <a:p>
                      <a:r>
                        <a:rPr lang="en-AU" sz="2400" kern="1200" dirty="0">
                          <a:effectLst/>
                        </a:rPr>
                        <a:t>School Curriculum and Standards Authority</a:t>
                      </a:r>
                      <a:endParaRPr lang="en-AU" sz="2400" dirty="0"/>
                    </a:p>
                  </a:txBody>
                  <a:tcPr/>
                </a:tc>
                <a:extLst>
                  <a:ext uri="{0D108BD9-81ED-4DB2-BD59-A6C34878D82A}">
                    <a16:rowId xmlns:a16="http://schemas.microsoft.com/office/drawing/2014/main" val="3727667839"/>
                  </a:ext>
                </a:extLst>
              </a:tr>
              <a:tr h="370840">
                <a:tc>
                  <a:txBody>
                    <a:bodyPr/>
                    <a:lstStyle/>
                    <a:p>
                      <a:r>
                        <a:rPr lang="en-AU" sz="2400" dirty="0"/>
                        <a:t>TISC</a:t>
                      </a:r>
                    </a:p>
                  </a:txBody>
                  <a:tcPr/>
                </a:tc>
                <a:tc>
                  <a:txBody>
                    <a:bodyPr/>
                    <a:lstStyle/>
                    <a:p>
                      <a:r>
                        <a:rPr lang="en-AU" sz="2400" kern="1200" dirty="0">
                          <a:effectLst/>
                        </a:rPr>
                        <a:t>Tertiary Institutions Service Centre</a:t>
                      </a:r>
                      <a:endParaRPr lang="en-AU" sz="2400" dirty="0"/>
                    </a:p>
                  </a:txBody>
                  <a:tcPr/>
                </a:tc>
                <a:extLst>
                  <a:ext uri="{0D108BD9-81ED-4DB2-BD59-A6C34878D82A}">
                    <a16:rowId xmlns:a16="http://schemas.microsoft.com/office/drawing/2014/main" val="1911611147"/>
                  </a:ext>
                </a:extLst>
              </a:tr>
              <a:tr h="370840">
                <a:tc>
                  <a:txBody>
                    <a:bodyPr/>
                    <a:lstStyle/>
                    <a:p>
                      <a:r>
                        <a:rPr lang="en-AU" sz="2400" dirty="0"/>
                        <a:t>VET</a:t>
                      </a:r>
                    </a:p>
                  </a:txBody>
                  <a:tcPr/>
                </a:tc>
                <a:tc>
                  <a:txBody>
                    <a:bodyPr/>
                    <a:lstStyle/>
                    <a:p>
                      <a:r>
                        <a:rPr lang="en-AU" sz="2400" kern="1200" dirty="0">
                          <a:effectLst/>
                        </a:rPr>
                        <a:t>Vocational Education and Training</a:t>
                      </a:r>
                      <a:endParaRPr lang="en-AU" sz="2400" dirty="0"/>
                    </a:p>
                  </a:txBody>
                  <a:tcPr/>
                </a:tc>
                <a:extLst>
                  <a:ext uri="{0D108BD9-81ED-4DB2-BD59-A6C34878D82A}">
                    <a16:rowId xmlns:a16="http://schemas.microsoft.com/office/drawing/2014/main" val="2353519902"/>
                  </a:ext>
                </a:extLst>
              </a:tr>
              <a:tr h="370840">
                <a:tc>
                  <a:txBody>
                    <a:bodyPr/>
                    <a:lstStyle/>
                    <a:p>
                      <a:r>
                        <a:rPr lang="en-AU" sz="2400" dirty="0"/>
                        <a:t>WACE</a:t>
                      </a:r>
                    </a:p>
                  </a:txBody>
                  <a:tcPr/>
                </a:tc>
                <a:tc>
                  <a:txBody>
                    <a:bodyPr/>
                    <a:lstStyle/>
                    <a:p>
                      <a:r>
                        <a:rPr lang="en-AU" sz="2400" kern="1200" dirty="0">
                          <a:effectLst/>
                        </a:rPr>
                        <a:t>Western Australian Certificate of Education</a:t>
                      </a:r>
                      <a:endParaRPr lang="en-AU" sz="2400" dirty="0"/>
                    </a:p>
                  </a:txBody>
                  <a:tcPr/>
                </a:tc>
                <a:extLst>
                  <a:ext uri="{0D108BD9-81ED-4DB2-BD59-A6C34878D82A}">
                    <a16:rowId xmlns:a16="http://schemas.microsoft.com/office/drawing/2014/main" val="120568234"/>
                  </a:ext>
                </a:extLst>
              </a:tr>
              <a:tr h="370840">
                <a:tc>
                  <a:txBody>
                    <a:bodyPr/>
                    <a:lstStyle/>
                    <a:p>
                      <a:r>
                        <a:rPr lang="en-AU" sz="2400" dirty="0"/>
                        <a:t>WASSA</a:t>
                      </a:r>
                    </a:p>
                  </a:txBody>
                  <a:tcPr/>
                </a:tc>
                <a:tc>
                  <a:txBody>
                    <a:bodyPr/>
                    <a:lstStyle/>
                    <a:p>
                      <a:r>
                        <a:rPr lang="en-AU" sz="2400" kern="1200" dirty="0">
                          <a:effectLst/>
                        </a:rPr>
                        <a:t>Western Australian Statement of Student Achievement</a:t>
                      </a:r>
                      <a:endParaRPr lang="en-AU" sz="2400" dirty="0"/>
                    </a:p>
                  </a:txBody>
                  <a:tcPr/>
                </a:tc>
                <a:extLst>
                  <a:ext uri="{0D108BD9-81ED-4DB2-BD59-A6C34878D82A}">
                    <a16:rowId xmlns:a16="http://schemas.microsoft.com/office/drawing/2014/main" val="1738598774"/>
                  </a:ext>
                </a:extLst>
              </a:tr>
              <a:tr h="370840">
                <a:tc>
                  <a:txBody>
                    <a:bodyPr/>
                    <a:lstStyle/>
                    <a:p>
                      <a:r>
                        <a:rPr lang="en-AU" sz="2400" dirty="0"/>
                        <a:t>WASN</a:t>
                      </a:r>
                    </a:p>
                  </a:txBody>
                  <a:tcPr/>
                </a:tc>
                <a:tc>
                  <a:txBody>
                    <a:bodyPr/>
                    <a:lstStyle/>
                    <a:p>
                      <a:r>
                        <a:rPr lang="en-AU" sz="2400" kern="1200" dirty="0">
                          <a:effectLst/>
                        </a:rPr>
                        <a:t>Western Australian student number</a:t>
                      </a:r>
                      <a:endParaRPr lang="en-AU" sz="2400" dirty="0"/>
                    </a:p>
                  </a:txBody>
                  <a:tcPr/>
                </a:tc>
                <a:extLst>
                  <a:ext uri="{0D108BD9-81ED-4DB2-BD59-A6C34878D82A}">
                    <a16:rowId xmlns:a16="http://schemas.microsoft.com/office/drawing/2014/main" val="3593320356"/>
                  </a:ext>
                </a:extLst>
              </a:tr>
            </a:tbl>
          </a:graphicData>
        </a:graphic>
      </p:graphicFrame>
      <p:sp>
        <p:nvSpPr>
          <p:cNvPr id="3" name="Title 2"/>
          <p:cNvSpPr>
            <a:spLocks noGrp="1"/>
          </p:cNvSpPr>
          <p:nvPr>
            <p:ph type="title"/>
          </p:nvPr>
        </p:nvSpPr>
        <p:spPr/>
        <p:txBody>
          <a:bodyPr/>
          <a:lstStyle/>
          <a:p>
            <a:r>
              <a:rPr lang="en-AU" dirty="0"/>
              <a:t>Guide to key abbreviations</a:t>
            </a:r>
          </a:p>
        </p:txBody>
      </p:sp>
    </p:spTree>
    <p:extLst>
      <p:ext uri="{BB962C8B-B14F-4D97-AF65-F5344CB8AC3E}">
        <p14:creationId xmlns:p14="http://schemas.microsoft.com/office/powerpoint/2010/main" val="383885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3A88DA2-B72B-052B-4ED7-05658D7E78D9}"/>
              </a:ext>
            </a:extLst>
          </p:cNvPr>
          <p:cNvPicPr>
            <a:picLocks noChangeAspect="1"/>
          </p:cNvPicPr>
          <p:nvPr/>
        </p:nvPicPr>
        <p:blipFill>
          <a:blip r:embed="rId3"/>
          <a:stretch>
            <a:fillRect/>
          </a:stretch>
        </p:blipFill>
        <p:spPr>
          <a:xfrm>
            <a:off x="2371181" y="0"/>
            <a:ext cx="9575321" cy="6858000"/>
          </a:xfrm>
          <a:prstGeom prst="rect">
            <a:avLst/>
          </a:prstGeom>
        </p:spPr>
      </p:pic>
    </p:spTree>
    <p:extLst>
      <p:ext uri="{BB962C8B-B14F-4D97-AF65-F5344CB8AC3E}">
        <p14:creationId xmlns:p14="http://schemas.microsoft.com/office/powerpoint/2010/main" val="1121959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95516FC-AD9A-4004-932B-4BD76BDFF564}"/>
              </a:ext>
            </a:extLst>
          </p:cNvPr>
          <p:cNvSpPr>
            <a:spLocks noGrp="1"/>
          </p:cNvSpPr>
          <p:nvPr>
            <p:ph type="ctrTitle"/>
          </p:nvPr>
        </p:nvSpPr>
        <p:spPr/>
        <p:txBody>
          <a:bodyPr/>
          <a:lstStyle/>
          <a:p>
            <a:r>
              <a:rPr lang="en-US" sz="4800" dirty="0">
                <a:latin typeface="+mn-lt"/>
              </a:rPr>
              <a:t>ATAR Pathway</a:t>
            </a:r>
          </a:p>
        </p:txBody>
      </p:sp>
      <p:sp>
        <p:nvSpPr>
          <p:cNvPr id="2" name="Subtitle 1">
            <a:extLst>
              <a:ext uri="{FF2B5EF4-FFF2-40B4-BE49-F238E27FC236}">
                <a16:creationId xmlns:a16="http://schemas.microsoft.com/office/drawing/2014/main" id="{871018B8-C628-34DD-2680-046EF1E17DE1}"/>
              </a:ext>
            </a:extLst>
          </p:cNvPr>
          <p:cNvSpPr>
            <a:spLocks noGrp="1"/>
          </p:cNvSpPr>
          <p:nvPr>
            <p:ph type="subTitle" idx="1"/>
          </p:nvPr>
        </p:nvSpPr>
        <p:spPr/>
        <p:txBody>
          <a:bodyPr/>
          <a:lstStyle/>
          <a:p>
            <a:endParaRPr lang="en-AU"/>
          </a:p>
        </p:txBody>
      </p:sp>
      <p:sp>
        <p:nvSpPr>
          <p:cNvPr id="4" name="Slide Number Placeholder 3">
            <a:extLst>
              <a:ext uri="{FF2B5EF4-FFF2-40B4-BE49-F238E27FC236}">
                <a16:creationId xmlns:a16="http://schemas.microsoft.com/office/drawing/2014/main" id="{9B8E0452-C620-4B18-A1B7-F562820EAB33}"/>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noProof="0" smtClean="0"/>
              <a:pPr/>
              <a:t>21</a:t>
            </a:fld>
            <a:endParaRPr lang="en-US" noProof="0" dirty="0"/>
          </a:p>
        </p:txBody>
      </p:sp>
      <p:pic>
        <p:nvPicPr>
          <p:cNvPr id="7" name="Picture 6" descr="Text&#10;&#10;Description automatically generated">
            <a:extLst>
              <a:ext uri="{FF2B5EF4-FFF2-40B4-BE49-F238E27FC236}">
                <a16:creationId xmlns:a16="http://schemas.microsoft.com/office/drawing/2014/main" id="{5735C6E8-D5C5-4B2F-AEAE-522F6014A307}"/>
              </a:ext>
            </a:extLst>
          </p:cNvPr>
          <p:cNvPicPr>
            <a:picLocks noChangeAspect="1"/>
          </p:cNvPicPr>
          <p:nvPr/>
        </p:nvPicPr>
        <p:blipFill>
          <a:blip r:embed="rId2"/>
          <a:stretch>
            <a:fillRect/>
          </a:stretch>
        </p:blipFill>
        <p:spPr>
          <a:xfrm>
            <a:off x="327130" y="1752600"/>
            <a:ext cx="11537739" cy="3683000"/>
          </a:xfrm>
          <a:prstGeom prst="rect">
            <a:avLst/>
          </a:prstGeom>
        </p:spPr>
      </p:pic>
      <p:pic>
        <p:nvPicPr>
          <p:cNvPr id="5" name="Picture 4">
            <a:extLst>
              <a:ext uri="{FF2B5EF4-FFF2-40B4-BE49-F238E27FC236}">
                <a16:creationId xmlns:a16="http://schemas.microsoft.com/office/drawing/2014/main" id="{3B44C135-C47A-4531-A30A-91D31A26B3A4}"/>
              </a:ext>
            </a:extLst>
          </p:cNvPr>
          <p:cNvPicPr>
            <a:picLocks noChangeAspect="1"/>
          </p:cNvPicPr>
          <p:nvPr/>
        </p:nvPicPr>
        <p:blipFill>
          <a:blip r:embed="rId3"/>
          <a:stretch>
            <a:fillRect/>
          </a:stretch>
        </p:blipFill>
        <p:spPr>
          <a:xfrm>
            <a:off x="9099612" y="185121"/>
            <a:ext cx="2838396" cy="857205"/>
          </a:xfrm>
          <a:prstGeom prst="rect">
            <a:avLst/>
          </a:prstGeom>
        </p:spPr>
      </p:pic>
    </p:spTree>
    <p:extLst>
      <p:ext uri="{BB962C8B-B14F-4D97-AF65-F5344CB8AC3E}">
        <p14:creationId xmlns:p14="http://schemas.microsoft.com/office/powerpoint/2010/main" val="3640772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405E-5846-4632-A919-2E2C2485FC0D}"/>
              </a:ext>
            </a:extLst>
          </p:cNvPr>
          <p:cNvSpPr>
            <a:spLocks noGrp="1"/>
          </p:cNvSpPr>
          <p:nvPr>
            <p:ph type="title"/>
          </p:nvPr>
        </p:nvSpPr>
        <p:spPr/>
        <p:txBody>
          <a:bodyPr/>
          <a:lstStyle/>
          <a:p>
            <a:r>
              <a:rPr lang="en-AU" sz="4800" dirty="0">
                <a:latin typeface="+mn-lt"/>
              </a:rPr>
              <a:t>General Pathway</a:t>
            </a:r>
          </a:p>
        </p:txBody>
      </p:sp>
      <p:sp>
        <p:nvSpPr>
          <p:cNvPr id="4" name="Slide Number Placeholder 3">
            <a:extLst>
              <a:ext uri="{FF2B5EF4-FFF2-40B4-BE49-F238E27FC236}">
                <a16:creationId xmlns:a16="http://schemas.microsoft.com/office/drawing/2014/main" id="{ED271348-CAA9-4B9C-A5D8-50318302601B}"/>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noProof="0" smtClean="0"/>
              <a:pPr/>
              <a:t>22</a:t>
            </a:fld>
            <a:endParaRPr lang="en-US" noProof="0" dirty="0"/>
          </a:p>
        </p:txBody>
      </p:sp>
      <p:pic>
        <p:nvPicPr>
          <p:cNvPr id="7" name="Picture 6" descr="Graphical user interface&#10;&#10;Description automatically generated with medium confidence">
            <a:extLst>
              <a:ext uri="{FF2B5EF4-FFF2-40B4-BE49-F238E27FC236}">
                <a16:creationId xmlns:a16="http://schemas.microsoft.com/office/drawing/2014/main" id="{1930334C-3689-4F46-B59B-57159B5F2C74}"/>
              </a:ext>
            </a:extLst>
          </p:cNvPr>
          <p:cNvPicPr>
            <a:picLocks noChangeAspect="1"/>
          </p:cNvPicPr>
          <p:nvPr/>
        </p:nvPicPr>
        <p:blipFill>
          <a:blip r:embed="rId2"/>
          <a:stretch>
            <a:fillRect/>
          </a:stretch>
        </p:blipFill>
        <p:spPr>
          <a:xfrm>
            <a:off x="259618" y="1939608"/>
            <a:ext cx="11195782" cy="3533722"/>
          </a:xfrm>
          <a:prstGeom prst="rect">
            <a:avLst/>
          </a:prstGeom>
        </p:spPr>
      </p:pic>
      <p:pic>
        <p:nvPicPr>
          <p:cNvPr id="5" name="Picture 4">
            <a:extLst>
              <a:ext uri="{FF2B5EF4-FFF2-40B4-BE49-F238E27FC236}">
                <a16:creationId xmlns:a16="http://schemas.microsoft.com/office/drawing/2014/main" id="{C17E92A1-FF26-437D-8BC1-8595507DF528}"/>
              </a:ext>
            </a:extLst>
          </p:cNvPr>
          <p:cNvPicPr>
            <a:picLocks noChangeAspect="1"/>
          </p:cNvPicPr>
          <p:nvPr/>
        </p:nvPicPr>
        <p:blipFill>
          <a:blip r:embed="rId3"/>
          <a:stretch>
            <a:fillRect/>
          </a:stretch>
        </p:blipFill>
        <p:spPr>
          <a:xfrm>
            <a:off x="9206144" y="114322"/>
            <a:ext cx="2838396" cy="857205"/>
          </a:xfrm>
          <a:prstGeom prst="rect">
            <a:avLst/>
          </a:prstGeom>
        </p:spPr>
      </p:pic>
    </p:spTree>
    <p:extLst>
      <p:ext uri="{BB962C8B-B14F-4D97-AF65-F5344CB8AC3E}">
        <p14:creationId xmlns:p14="http://schemas.microsoft.com/office/powerpoint/2010/main" val="247377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57BF-649A-4E70-BCFE-6D3B7039303F}"/>
              </a:ext>
            </a:extLst>
          </p:cNvPr>
          <p:cNvSpPr>
            <a:spLocks noGrp="1"/>
          </p:cNvSpPr>
          <p:nvPr>
            <p:ph type="title"/>
          </p:nvPr>
        </p:nvSpPr>
        <p:spPr/>
        <p:txBody>
          <a:bodyPr/>
          <a:lstStyle/>
          <a:p>
            <a:r>
              <a:rPr lang="en-AU" sz="4800" dirty="0">
                <a:latin typeface="+mn-lt"/>
              </a:rPr>
              <a:t>VET Pathway</a:t>
            </a:r>
          </a:p>
        </p:txBody>
      </p:sp>
      <p:sp>
        <p:nvSpPr>
          <p:cNvPr id="4" name="Slide Number Placeholder 3">
            <a:extLst>
              <a:ext uri="{FF2B5EF4-FFF2-40B4-BE49-F238E27FC236}">
                <a16:creationId xmlns:a16="http://schemas.microsoft.com/office/drawing/2014/main" id="{E22DF3E0-65CB-4172-BC92-A984D3909294}"/>
              </a:ext>
            </a:extLst>
          </p:cNvPr>
          <p:cNvSpPr>
            <a:spLocks noGrp="1"/>
          </p:cNvSpPr>
          <p:nvPr>
            <p:ph type="sldNum" sz="quarter" idx="4294967295"/>
          </p:nvPr>
        </p:nvSpPr>
        <p:spPr>
          <a:xfrm>
            <a:off x="11785600" y="6315075"/>
            <a:ext cx="406400" cy="365125"/>
          </a:xfrm>
        </p:spPr>
        <p:txBody>
          <a:bodyPr/>
          <a:lstStyle/>
          <a:p>
            <a:fld id="{C263D6C4-4840-40CC-AC84-17E24B3B7BDE}" type="slidenum">
              <a:rPr lang="en-US" noProof="0" smtClean="0"/>
              <a:pPr/>
              <a:t>23</a:t>
            </a:fld>
            <a:endParaRPr lang="en-US" noProof="0" dirty="0"/>
          </a:p>
        </p:txBody>
      </p:sp>
      <p:pic>
        <p:nvPicPr>
          <p:cNvPr id="9" name="Picture 8" descr="A picture containing text&#10;&#10;Description automatically generated">
            <a:extLst>
              <a:ext uri="{FF2B5EF4-FFF2-40B4-BE49-F238E27FC236}">
                <a16:creationId xmlns:a16="http://schemas.microsoft.com/office/drawing/2014/main" id="{958506E8-9615-4881-A8BD-BE4B59208C08}"/>
              </a:ext>
            </a:extLst>
          </p:cNvPr>
          <p:cNvPicPr>
            <a:picLocks noChangeAspect="1"/>
          </p:cNvPicPr>
          <p:nvPr/>
        </p:nvPicPr>
        <p:blipFill>
          <a:blip r:embed="rId2"/>
          <a:stretch>
            <a:fillRect/>
          </a:stretch>
        </p:blipFill>
        <p:spPr>
          <a:xfrm>
            <a:off x="229629" y="1772229"/>
            <a:ext cx="11346853" cy="4247526"/>
          </a:xfrm>
          <a:prstGeom prst="rect">
            <a:avLst/>
          </a:prstGeom>
        </p:spPr>
      </p:pic>
      <p:pic>
        <p:nvPicPr>
          <p:cNvPr id="6" name="Picture 5">
            <a:extLst>
              <a:ext uri="{FF2B5EF4-FFF2-40B4-BE49-F238E27FC236}">
                <a16:creationId xmlns:a16="http://schemas.microsoft.com/office/drawing/2014/main" id="{88357EF2-BC13-4EB2-B314-47A65E2BFF6D}"/>
              </a:ext>
            </a:extLst>
          </p:cNvPr>
          <p:cNvPicPr>
            <a:picLocks noChangeAspect="1"/>
          </p:cNvPicPr>
          <p:nvPr/>
        </p:nvPicPr>
        <p:blipFill>
          <a:blip r:embed="rId3"/>
          <a:stretch>
            <a:fillRect/>
          </a:stretch>
        </p:blipFill>
        <p:spPr>
          <a:xfrm>
            <a:off x="9170634" y="114322"/>
            <a:ext cx="2838396" cy="857205"/>
          </a:xfrm>
          <a:prstGeom prst="rect">
            <a:avLst/>
          </a:prstGeom>
        </p:spPr>
      </p:pic>
    </p:spTree>
    <p:extLst>
      <p:ext uri="{BB962C8B-B14F-4D97-AF65-F5344CB8AC3E}">
        <p14:creationId xmlns:p14="http://schemas.microsoft.com/office/powerpoint/2010/main" val="1351065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4527" y="2718448"/>
            <a:ext cx="11492089" cy="4914279"/>
          </a:xfrm>
        </p:spPr>
        <p:txBody>
          <a:bodyPr/>
          <a:lstStyle/>
          <a:p>
            <a:r>
              <a:rPr lang="en-AU" dirty="0"/>
              <a:t>&lt;&lt;school to insert&gt;&gt;</a:t>
            </a:r>
          </a:p>
        </p:txBody>
      </p:sp>
      <p:sp>
        <p:nvSpPr>
          <p:cNvPr id="3" name="Title 2"/>
          <p:cNvSpPr>
            <a:spLocks noGrp="1"/>
          </p:cNvSpPr>
          <p:nvPr>
            <p:ph type="title"/>
          </p:nvPr>
        </p:nvSpPr>
        <p:spPr/>
        <p:txBody>
          <a:bodyPr/>
          <a:lstStyle/>
          <a:p>
            <a:r>
              <a:rPr lang="en-AU" dirty="0"/>
              <a:t>The courses our school is offering – 15 ATAR Courses</a:t>
            </a:r>
          </a:p>
        </p:txBody>
      </p:sp>
      <p:graphicFrame>
        <p:nvGraphicFramePr>
          <p:cNvPr id="4" name="Table 15">
            <a:extLst>
              <a:ext uri="{FF2B5EF4-FFF2-40B4-BE49-F238E27FC236}">
                <a16:creationId xmlns:a16="http://schemas.microsoft.com/office/drawing/2014/main" id="{79032E11-6156-C28C-D768-C622B7C69C42}"/>
              </a:ext>
            </a:extLst>
          </p:cNvPr>
          <p:cNvGraphicFramePr>
            <a:graphicFrameLocks noGrp="1"/>
          </p:cNvGraphicFramePr>
          <p:nvPr>
            <p:extLst>
              <p:ext uri="{D42A27DB-BD31-4B8C-83A1-F6EECF244321}">
                <p14:modId xmlns:p14="http://schemas.microsoft.com/office/powerpoint/2010/main" val="1466831648"/>
              </p:ext>
            </p:extLst>
          </p:nvPr>
        </p:nvGraphicFramePr>
        <p:xfrm>
          <a:off x="1114527" y="1682412"/>
          <a:ext cx="9783193" cy="4785063"/>
        </p:xfrm>
        <a:graphic>
          <a:graphicData uri="http://schemas.openxmlformats.org/drawingml/2006/table">
            <a:tbl>
              <a:tblPr firstRow="1" bandRow="1">
                <a:tableStyleId>{5C22544A-7EE6-4342-B048-85BDC9FD1C3A}</a:tableStyleId>
              </a:tblPr>
              <a:tblGrid>
                <a:gridCol w="4895542">
                  <a:extLst>
                    <a:ext uri="{9D8B030D-6E8A-4147-A177-3AD203B41FA5}">
                      <a16:colId xmlns:a16="http://schemas.microsoft.com/office/drawing/2014/main" val="3389660555"/>
                    </a:ext>
                  </a:extLst>
                </a:gridCol>
                <a:gridCol w="4887651">
                  <a:extLst>
                    <a:ext uri="{9D8B030D-6E8A-4147-A177-3AD203B41FA5}">
                      <a16:colId xmlns:a16="http://schemas.microsoft.com/office/drawing/2014/main" val="2500486901"/>
                    </a:ext>
                  </a:extLst>
                </a:gridCol>
              </a:tblGrid>
              <a:tr h="915298">
                <a:tc>
                  <a:txBody>
                    <a:bodyPr/>
                    <a:lstStyle/>
                    <a:p>
                      <a:r>
                        <a:rPr lang="en-AU" sz="3200" dirty="0"/>
                        <a:t>List A</a:t>
                      </a:r>
                    </a:p>
                  </a:txBody>
                  <a:tcPr/>
                </a:tc>
                <a:tc>
                  <a:txBody>
                    <a:bodyPr/>
                    <a:lstStyle/>
                    <a:p>
                      <a:r>
                        <a:rPr lang="en-AU" sz="3200" dirty="0"/>
                        <a:t>List B</a:t>
                      </a:r>
                    </a:p>
                  </a:txBody>
                  <a:tcPr/>
                </a:tc>
                <a:extLst>
                  <a:ext uri="{0D108BD9-81ED-4DB2-BD59-A6C34878D82A}">
                    <a16:rowId xmlns:a16="http://schemas.microsoft.com/office/drawing/2014/main" val="1473727503"/>
                  </a:ext>
                </a:extLst>
              </a:tr>
              <a:tr h="3869765">
                <a:tc>
                  <a:txBody>
                    <a:bodyPr/>
                    <a:lstStyle/>
                    <a:p>
                      <a:r>
                        <a:rPr lang="en-AU" sz="2400" dirty="0"/>
                        <a:t>English</a:t>
                      </a:r>
                    </a:p>
                    <a:p>
                      <a:r>
                        <a:rPr lang="en-AU" sz="2400" dirty="0"/>
                        <a:t>Economics</a:t>
                      </a:r>
                    </a:p>
                    <a:p>
                      <a:r>
                        <a:rPr lang="en-AU" sz="2400" dirty="0"/>
                        <a:t>Modern History</a:t>
                      </a:r>
                    </a:p>
                    <a:p>
                      <a:r>
                        <a:rPr lang="en-AU" sz="2400" dirty="0"/>
                        <a:t>Media Production &amp; Analysis</a:t>
                      </a:r>
                    </a:p>
                    <a:p>
                      <a:r>
                        <a:rPr lang="en-AU" sz="2400" dirty="0"/>
                        <a:t>Visual Art</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Biology</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Chemistry</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Engineering Studies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Human Biology</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Maths Applications</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Maths Methods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mn-lt"/>
                          <a:ea typeface="+mn-ea"/>
                          <a:cs typeface="+mn-cs"/>
                        </a:rPr>
                        <a:t>Maths Specialist</a:t>
                      </a:r>
                    </a:p>
                    <a:p>
                      <a:r>
                        <a:rPr lang="en-AU" sz="2400" dirty="0"/>
                        <a:t>Physics</a:t>
                      </a:r>
                    </a:p>
                    <a:p>
                      <a:r>
                        <a:rPr lang="en-AU" sz="2400" dirty="0"/>
                        <a:t>Physical Education</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Psychology</a:t>
                      </a:r>
                    </a:p>
                  </a:txBody>
                  <a:tcPr/>
                </a:tc>
                <a:extLst>
                  <a:ext uri="{0D108BD9-81ED-4DB2-BD59-A6C34878D82A}">
                    <a16:rowId xmlns:a16="http://schemas.microsoft.com/office/drawing/2014/main" val="1660456307"/>
                  </a:ext>
                </a:extLst>
              </a:tr>
            </a:tbl>
          </a:graphicData>
        </a:graphic>
      </p:graphicFrame>
    </p:spTree>
    <p:extLst>
      <p:ext uri="{BB962C8B-B14F-4D97-AF65-F5344CB8AC3E}">
        <p14:creationId xmlns:p14="http://schemas.microsoft.com/office/powerpoint/2010/main" val="176489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5">
            <a:extLst>
              <a:ext uri="{FF2B5EF4-FFF2-40B4-BE49-F238E27FC236}">
                <a16:creationId xmlns:a16="http://schemas.microsoft.com/office/drawing/2014/main" id="{B49996A3-B08B-C527-A0AA-4DECC131B910}"/>
              </a:ext>
            </a:extLst>
          </p:cNvPr>
          <p:cNvGraphicFramePr>
            <a:graphicFrameLocks noGrp="1"/>
          </p:cNvGraphicFramePr>
          <p:nvPr>
            <p:extLst>
              <p:ext uri="{D42A27DB-BD31-4B8C-83A1-F6EECF244321}">
                <p14:modId xmlns:p14="http://schemas.microsoft.com/office/powerpoint/2010/main" val="193745470"/>
              </p:ext>
            </p:extLst>
          </p:nvPr>
        </p:nvGraphicFramePr>
        <p:xfrm>
          <a:off x="1117794" y="1276006"/>
          <a:ext cx="9783193" cy="5126608"/>
        </p:xfrm>
        <a:graphic>
          <a:graphicData uri="http://schemas.openxmlformats.org/drawingml/2006/table">
            <a:tbl>
              <a:tblPr firstRow="1" bandRow="1">
                <a:tableStyleId>{5C22544A-7EE6-4342-B048-85BDC9FD1C3A}</a:tableStyleId>
              </a:tblPr>
              <a:tblGrid>
                <a:gridCol w="4895542">
                  <a:extLst>
                    <a:ext uri="{9D8B030D-6E8A-4147-A177-3AD203B41FA5}">
                      <a16:colId xmlns:a16="http://schemas.microsoft.com/office/drawing/2014/main" val="3389660555"/>
                    </a:ext>
                  </a:extLst>
                </a:gridCol>
                <a:gridCol w="4887651">
                  <a:extLst>
                    <a:ext uri="{9D8B030D-6E8A-4147-A177-3AD203B41FA5}">
                      <a16:colId xmlns:a16="http://schemas.microsoft.com/office/drawing/2014/main" val="2500486901"/>
                    </a:ext>
                  </a:extLst>
                </a:gridCol>
              </a:tblGrid>
              <a:tr h="980630">
                <a:tc>
                  <a:txBody>
                    <a:bodyPr/>
                    <a:lstStyle/>
                    <a:p>
                      <a:r>
                        <a:rPr lang="en-AU" sz="3200" dirty="0"/>
                        <a:t>List A</a:t>
                      </a:r>
                    </a:p>
                  </a:txBody>
                  <a:tcPr/>
                </a:tc>
                <a:tc>
                  <a:txBody>
                    <a:bodyPr/>
                    <a:lstStyle/>
                    <a:p>
                      <a:r>
                        <a:rPr lang="en-AU" sz="3200" dirty="0"/>
                        <a:t>List B</a:t>
                      </a:r>
                    </a:p>
                  </a:txBody>
                  <a:tcPr/>
                </a:tc>
                <a:extLst>
                  <a:ext uri="{0D108BD9-81ED-4DB2-BD59-A6C34878D82A}">
                    <a16:rowId xmlns:a16="http://schemas.microsoft.com/office/drawing/2014/main" val="1473727503"/>
                  </a:ext>
                </a:extLst>
              </a:tr>
              <a:tr h="414597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Ancient History</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Career &amp; Enterprise</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Children, Family &amp; the Community</a:t>
                      </a:r>
                    </a:p>
                    <a:p>
                      <a:r>
                        <a:rPr lang="en-AU" sz="2400" dirty="0"/>
                        <a:t>English</a:t>
                      </a:r>
                    </a:p>
                    <a:p>
                      <a:r>
                        <a:rPr lang="en-AU" sz="2400" dirty="0"/>
                        <a:t>Media Production &amp; Analysis</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Music</a:t>
                      </a:r>
                    </a:p>
                    <a:p>
                      <a:r>
                        <a:rPr lang="en-AU" sz="2400" dirty="0"/>
                        <a:t>Visual Art</a:t>
                      </a:r>
                    </a:p>
                  </a:txBody>
                  <a:tcPr/>
                </a:tc>
                <a:tc>
                  <a:txBody>
                    <a:bodyPr/>
                    <a:lstStyle/>
                    <a:p>
                      <a:r>
                        <a:rPr lang="en-AU" sz="2400" dirty="0"/>
                        <a:t>Building &amp; Construction</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Food Science</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Health Studies</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Human Biology</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Materials – Wood</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Maths Essentials</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Outdoor Education</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Physical Education</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400" dirty="0"/>
                        <a:t>Psychology</a:t>
                      </a:r>
                    </a:p>
                    <a:p>
                      <a:r>
                        <a:rPr lang="en-AU" sz="2400" dirty="0"/>
                        <a:t>Science in Practice</a:t>
                      </a:r>
                    </a:p>
                  </a:txBody>
                  <a:tcPr/>
                </a:tc>
                <a:extLst>
                  <a:ext uri="{0D108BD9-81ED-4DB2-BD59-A6C34878D82A}">
                    <a16:rowId xmlns:a16="http://schemas.microsoft.com/office/drawing/2014/main" val="1660456307"/>
                  </a:ext>
                </a:extLst>
              </a:tr>
            </a:tbl>
          </a:graphicData>
        </a:graphic>
      </p:graphicFrame>
      <p:sp>
        <p:nvSpPr>
          <p:cNvPr id="7" name="Title 2">
            <a:extLst>
              <a:ext uri="{FF2B5EF4-FFF2-40B4-BE49-F238E27FC236}">
                <a16:creationId xmlns:a16="http://schemas.microsoft.com/office/drawing/2014/main" id="{7CE29CC9-72B4-5241-C154-CBE6D611C1B5}"/>
              </a:ext>
            </a:extLst>
          </p:cNvPr>
          <p:cNvSpPr>
            <a:spLocks noGrp="1"/>
          </p:cNvSpPr>
          <p:nvPr>
            <p:ph type="title"/>
          </p:nvPr>
        </p:nvSpPr>
        <p:spPr>
          <a:xfrm>
            <a:off x="425979" y="507320"/>
            <a:ext cx="11489276" cy="562505"/>
          </a:xfrm>
        </p:spPr>
        <p:txBody>
          <a:bodyPr/>
          <a:lstStyle/>
          <a:p>
            <a:r>
              <a:rPr lang="en-AU" dirty="0"/>
              <a:t>The courses our school is offering – 17 General</a:t>
            </a:r>
          </a:p>
        </p:txBody>
      </p:sp>
    </p:spTree>
    <p:extLst>
      <p:ext uri="{BB962C8B-B14F-4D97-AF65-F5344CB8AC3E}">
        <p14:creationId xmlns:p14="http://schemas.microsoft.com/office/powerpoint/2010/main" val="179472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9E5E568-3518-43BE-376F-0CB90CCAEE39}"/>
              </a:ext>
            </a:extLst>
          </p:cNvPr>
          <p:cNvSpPr>
            <a:spLocks noGrp="1"/>
          </p:cNvSpPr>
          <p:nvPr>
            <p:ph type="title"/>
          </p:nvPr>
        </p:nvSpPr>
        <p:spPr>
          <a:xfrm>
            <a:off x="301288" y="509939"/>
            <a:ext cx="11489276" cy="562505"/>
          </a:xfrm>
        </p:spPr>
        <p:txBody>
          <a:bodyPr/>
          <a:lstStyle/>
          <a:p>
            <a:r>
              <a:rPr lang="en-AU" dirty="0"/>
              <a:t>The courses our school is offering – 5 VET Courses</a:t>
            </a:r>
          </a:p>
        </p:txBody>
      </p:sp>
      <p:graphicFrame>
        <p:nvGraphicFramePr>
          <p:cNvPr id="5" name="Table 15">
            <a:extLst>
              <a:ext uri="{FF2B5EF4-FFF2-40B4-BE49-F238E27FC236}">
                <a16:creationId xmlns:a16="http://schemas.microsoft.com/office/drawing/2014/main" id="{06F34D19-F7DF-D2CF-33F3-6E2B8B0EEEF6}"/>
              </a:ext>
            </a:extLst>
          </p:cNvPr>
          <p:cNvGraphicFramePr>
            <a:graphicFrameLocks noGrp="1"/>
          </p:cNvGraphicFramePr>
          <p:nvPr>
            <p:extLst>
              <p:ext uri="{D42A27DB-BD31-4B8C-83A1-F6EECF244321}">
                <p14:modId xmlns:p14="http://schemas.microsoft.com/office/powerpoint/2010/main" val="2730017820"/>
              </p:ext>
            </p:extLst>
          </p:nvPr>
        </p:nvGraphicFramePr>
        <p:xfrm>
          <a:off x="1117794" y="1276006"/>
          <a:ext cx="9201863" cy="5126608"/>
        </p:xfrm>
        <a:graphic>
          <a:graphicData uri="http://schemas.openxmlformats.org/drawingml/2006/table">
            <a:tbl>
              <a:tblPr firstRow="1" bandRow="1">
                <a:tableStyleId>{5C22544A-7EE6-4342-B048-85BDC9FD1C3A}</a:tableStyleId>
              </a:tblPr>
              <a:tblGrid>
                <a:gridCol w="9201863">
                  <a:extLst>
                    <a:ext uri="{9D8B030D-6E8A-4147-A177-3AD203B41FA5}">
                      <a16:colId xmlns:a16="http://schemas.microsoft.com/office/drawing/2014/main" val="3389660555"/>
                    </a:ext>
                  </a:extLst>
                </a:gridCol>
              </a:tblGrid>
              <a:tr h="980630">
                <a:tc>
                  <a:txBody>
                    <a:bodyPr/>
                    <a:lstStyle/>
                    <a:p>
                      <a:r>
                        <a:rPr lang="en-AU" sz="3200" dirty="0"/>
                        <a:t>VET Courses</a:t>
                      </a:r>
                    </a:p>
                  </a:txBody>
                  <a:tcPr/>
                </a:tc>
                <a:extLst>
                  <a:ext uri="{0D108BD9-81ED-4DB2-BD59-A6C34878D82A}">
                    <a16:rowId xmlns:a16="http://schemas.microsoft.com/office/drawing/2014/main" val="1473727503"/>
                  </a:ext>
                </a:extLst>
              </a:tr>
              <a:tr h="4145978">
                <a:tc>
                  <a:txBody>
                    <a:bodyPr/>
                    <a:lstStyle/>
                    <a:p>
                      <a:r>
                        <a:rPr lang="en-AU" sz="2400" dirty="0"/>
                        <a:t>Certificate II in Sports Coaching</a:t>
                      </a:r>
                    </a:p>
                    <a:p>
                      <a:endParaRPr lang="en-AU" sz="2400" dirty="0"/>
                    </a:p>
                    <a:p>
                      <a:r>
                        <a:rPr lang="en-AU" sz="2400" dirty="0"/>
                        <a:t>Certificate II in Workplace Skills</a:t>
                      </a:r>
                    </a:p>
                    <a:p>
                      <a:endParaRPr lang="en-AU" sz="2400" dirty="0"/>
                    </a:p>
                    <a:p>
                      <a:r>
                        <a:rPr lang="en-AU" sz="2400" dirty="0"/>
                        <a:t>Certificate II in Creative Industries (Media)</a:t>
                      </a:r>
                    </a:p>
                    <a:p>
                      <a:endParaRPr lang="en-AU" sz="2400" dirty="0"/>
                    </a:p>
                    <a:p>
                      <a:r>
                        <a:rPr lang="en-AU" sz="2400" dirty="0"/>
                        <a:t>Certificate II in Hospitality</a:t>
                      </a:r>
                    </a:p>
                    <a:p>
                      <a:endParaRPr lang="en-AU" sz="2400" dirty="0"/>
                    </a:p>
                    <a:p>
                      <a:r>
                        <a:rPr lang="en-AU" sz="2400" dirty="0"/>
                        <a:t>Certificate II </a:t>
                      </a:r>
                      <a:r>
                        <a:rPr lang="en-AU" sz="2400"/>
                        <a:t>in Retail Cosmetics</a:t>
                      </a:r>
                      <a:endParaRPr lang="en-AU" sz="2400" dirty="0"/>
                    </a:p>
                  </a:txBody>
                  <a:tcPr/>
                </a:tc>
                <a:extLst>
                  <a:ext uri="{0D108BD9-81ED-4DB2-BD59-A6C34878D82A}">
                    <a16:rowId xmlns:a16="http://schemas.microsoft.com/office/drawing/2014/main" val="1660456307"/>
                  </a:ext>
                </a:extLst>
              </a:tr>
            </a:tbl>
          </a:graphicData>
        </a:graphic>
      </p:graphicFrame>
      <p:pic>
        <p:nvPicPr>
          <p:cNvPr id="3" name="Picture 2" descr="A group of boys in uniform&#10;&#10;Description automatically generated">
            <a:extLst>
              <a:ext uri="{FF2B5EF4-FFF2-40B4-BE49-F238E27FC236}">
                <a16:creationId xmlns:a16="http://schemas.microsoft.com/office/drawing/2014/main" id="{6D7AEA9C-CBB5-216D-B686-FA1DA611592E}"/>
              </a:ext>
            </a:extLst>
          </p:cNvPr>
          <p:cNvPicPr>
            <a:picLocks noChangeAspect="1"/>
          </p:cNvPicPr>
          <p:nvPr/>
        </p:nvPicPr>
        <p:blipFill>
          <a:blip r:embed="rId2"/>
          <a:stretch>
            <a:fillRect/>
          </a:stretch>
        </p:blipFill>
        <p:spPr>
          <a:xfrm>
            <a:off x="7003472" y="2485503"/>
            <a:ext cx="2791691" cy="3722255"/>
          </a:xfrm>
          <a:prstGeom prst="rect">
            <a:avLst/>
          </a:prstGeom>
        </p:spPr>
      </p:pic>
    </p:spTree>
    <p:extLst>
      <p:ext uri="{BB962C8B-B14F-4D97-AF65-F5344CB8AC3E}">
        <p14:creationId xmlns:p14="http://schemas.microsoft.com/office/powerpoint/2010/main" val="137819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AU" dirty="0"/>
              <a:t>The WACE Checker is a tool that Year 12 students can use to check their progress towards meeting the requirements of the WACE. </a:t>
            </a:r>
          </a:p>
          <a:p>
            <a:endParaRPr lang="en-AU" dirty="0"/>
          </a:p>
          <a:p>
            <a:r>
              <a:rPr lang="en-AU" dirty="0"/>
              <a:t>It is designed to determine whether students have met (or are expected to meet) each of the requirements for the WACE.</a:t>
            </a:r>
          </a:p>
          <a:p>
            <a:endParaRPr lang="en-AU" dirty="0"/>
          </a:p>
          <a:p>
            <a:r>
              <a:rPr lang="en-AU" dirty="0"/>
              <a:t>The WACE Checker is easy to use. </a:t>
            </a:r>
          </a:p>
          <a:p>
            <a:endParaRPr lang="en-AU" dirty="0"/>
          </a:p>
          <a:p>
            <a:r>
              <a:rPr lang="en-AU" dirty="0"/>
              <a:t>Students can also check ATAR progress via online ATAR prediction tools. We also monitor and check progress. </a:t>
            </a:r>
          </a:p>
          <a:p>
            <a:pPr marL="0" indent="0">
              <a:buNone/>
            </a:pPr>
            <a:endParaRPr lang="en-AU" dirty="0"/>
          </a:p>
        </p:txBody>
      </p:sp>
      <p:sp>
        <p:nvSpPr>
          <p:cNvPr id="3" name="Title 2"/>
          <p:cNvSpPr>
            <a:spLocks noGrp="1"/>
          </p:cNvSpPr>
          <p:nvPr>
            <p:ph type="title"/>
          </p:nvPr>
        </p:nvSpPr>
        <p:spPr/>
        <p:txBody>
          <a:bodyPr/>
          <a:lstStyle/>
          <a:p>
            <a:r>
              <a:rPr lang="en-AU"/>
              <a:t>WACE Checker</a:t>
            </a:r>
            <a:endParaRPr lang="en-AU" dirty="0"/>
          </a:p>
        </p:txBody>
      </p:sp>
    </p:spTree>
    <p:extLst>
      <p:ext uri="{BB962C8B-B14F-4D97-AF65-F5344CB8AC3E}">
        <p14:creationId xmlns:p14="http://schemas.microsoft.com/office/powerpoint/2010/main" val="370885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WACE Checker – Start Screen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80" y="1855177"/>
            <a:ext cx="9136008" cy="3692183"/>
          </a:xfrm>
          <a:prstGeom prst="rect">
            <a:avLst/>
          </a:prstGeom>
        </p:spPr>
      </p:pic>
    </p:spTree>
    <p:extLst>
      <p:ext uri="{BB962C8B-B14F-4D97-AF65-F5344CB8AC3E}">
        <p14:creationId xmlns:p14="http://schemas.microsoft.com/office/powerpoint/2010/main" val="3313515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91" y="1564878"/>
            <a:ext cx="3312265" cy="4758804"/>
          </a:xfrm>
          <a:prstGeom prst="rect">
            <a:avLst/>
          </a:prstGeom>
        </p:spPr>
      </p:pic>
      <p:sp>
        <p:nvSpPr>
          <p:cNvPr id="5" name="Title 4"/>
          <p:cNvSpPr>
            <a:spLocks noGrp="1"/>
          </p:cNvSpPr>
          <p:nvPr>
            <p:ph type="title"/>
          </p:nvPr>
        </p:nvSpPr>
        <p:spPr/>
        <p:txBody>
          <a:bodyPr/>
          <a:lstStyle/>
          <a:p>
            <a:r>
              <a:rPr lang="en-AU" dirty="0"/>
              <a:t>WACE Checker – Summary</a:t>
            </a:r>
          </a:p>
        </p:txBody>
      </p:sp>
      <p:grpSp>
        <p:nvGrpSpPr>
          <p:cNvPr id="8" name="Group 7"/>
          <p:cNvGrpSpPr/>
          <p:nvPr/>
        </p:nvGrpSpPr>
        <p:grpSpPr>
          <a:xfrm>
            <a:off x="2893970" y="1553946"/>
            <a:ext cx="6792935" cy="926862"/>
            <a:chOff x="2893970" y="1564878"/>
            <a:chExt cx="6792935" cy="926862"/>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038" y="1564878"/>
              <a:ext cx="5967867" cy="452499"/>
            </a:xfrm>
            <a:prstGeom prst="rect">
              <a:avLst/>
            </a:prstGeom>
          </p:spPr>
        </p:pic>
        <p:cxnSp>
          <p:nvCxnSpPr>
            <p:cNvPr id="7" name="Straight Arrow Connector 6"/>
            <p:cNvCxnSpPr/>
            <p:nvPr/>
          </p:nvCxnSpPr>
          <p:spPr>
            <a:xfrm flipH="1">
              <a:off x="2893970" y="1838583"/>
              <a:ext cx="826565" cy="653157"/>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765457" y="4747493"/>
            <a:ext cx="8643279" cy="2074259"/>
            <a:chOff x="2765457" y="4747493"/>
            <a:chExt cx="8643279" cy="207425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266" y="5267622"/>
              <a:ext cx="7725470" cy="1554130"/>
            </a:xfrm>
            <a:prstGeom prst="rect">
              <a:avLst/>
            </a:prstGeom>
          </p:spPr>
        </p:pic>
        <p:cxnSp>
          <p:nvCxnSpPr>
            <p:cNvPr id="10" name="Straight Arrow Connector 9"/>
            <p:cNvCxnSpPr/>
            <p:nvPr/>
          </p:nvCxnSpPr>
          <p:spPr>
            <a:xfrm flipH="1" flipV="1">
              <a:off x="2765457" y="4747493"/>
              <a:ext cx="953581" cy="910051"/>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307253" y="2110429"/>
            <a:ext cx="8101483" cy="3209926"/>
            <a:chOff x="3307253" y="2110429"/>
            <a:chExt cx="8101483" cy="3209926"/>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208" t="6098" r="6848" b="1332"/>
            <a:stretch/>
          </p:blipFill>
          <p:spPr>
            <a:xfrm>
              <a:off x="3683266" y="2110429"/>
              <a:ext cx="7725470" cy="3209926"/>
            </a:xfrm>
            <a:prstGeom prst="rect">
              <a:avLst/>
            </a:prstGeom>
          </p:spPr>
        </p:pic>
        <p:cxnSp>
          <p:nvCxnSpPr>
            <p:cNvPr id="11" name="Straight Arrow Connector 10"/>
            <p:cNvCxnSpPr/>
            <p:nvPr/>
          </p:nvCxnSpPr>
          <p:spPr>
            <a:xfrm flipH="1">
              <a:off x="3307253" y="3258271"/>
              <a:ext cx="566711" cy="0"/>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3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All students receive a Western Australian                        Statement of Student Achievement (WASSA) when they                                            complete Year 12. </a:t>
            </a:r>
          </a:p>
          <a:p>
            <a:pPr marL="0" indent="0">
              <a:buNone/>
            </a:pPr>
            <a:r>
              <a:rPr lang="en-AU" dirty="0"/>
              <a:t>The WASSA:</a:t>
            </a:r>
          </a:p>
          <a:p>
            <a:pPr marL="457189" indent="-457189"/>
            <a:r>
              <a:rPr lang="en-AU" dirty="0"/>
              <a:t>formally records a student’s achievement                                                     in every course, qualification and                                                              program that the student has completed                                                                                             in senior secondary schooling</a:t>
            </a:r>
          </a:p>
          <a:p>
            <a:pPr marL="457189" indent="-457189"/>
            <a:r>
              <a:rPr lang="en-AU" dirty="0">
                <a:sym typeface="Titillium Web"/>
              </a:rPr>
              <a:t>provides</a:t>
            </a:r>
            <a:r>
              <a:rPr lang="en-AU" dirty="0"/>
              <a:t> evidence of achievement.</a:t>
            </a:r>
          </a:p>
        </p:txBody>
      </p:sp>
      <p:sp>
        <p:nvSpPr>
          <p:cNvPr id="3" name="Title 2"/>
          <p:cNvSpPr>
            <a:spLocks noGrp="1"/>
          </p:cNvSpPr>
          <p:nvPr>
            <p:ph type="title"/>
          </p:nvPr>
        </p:nvSpPr>
        <p:spPr/>
        <p:txBody>
          <a:bodyPr/>
          <a:lstStyle/>
          <a:p>
            <a:r>
              <a:rPr lang="en-AU" dirty="0"/>
              <a:t>The WASSA – All students</a:t>
            </a:r>
          </a:p>
        </p:txBody>
      </p:sp>
      <p:pic>
        <p:nvPicPr>
          <p:cNvPr id="5" name="Picture 4" descr="A picture containing text, screenshot, document&#10;&#10;Description automatically generated">
            <a:extLst>
              <a:ext uri="{FF2B5EF4-FFF2-40B4-BE49-F238E27FC236}">
                <a16:creationId xmlns:a16="http://schemas.microsoft.com/office/drawing/2014/main" id="{BEF09099-FF3B-9198-F9BE-08C63EF67240}"/>
              </a:ext>
            </a:extLst>
          </p:cNvPr>
          <p:cNvPicPr>
            <a:picLocks noChangeAspect="1"/>
          </p:cNvPicPr>
          <p:nvPr/>
        </p:nvPicPr>
        <p:blipFill>
          <a:blip r:embed="rId3"/>
          <a:stretch>
            <a:fillRect/>
          </a:stretch>
        </p:blipFill>
        <p:spPr>
          <a:xfrm>
            <a:off x="7788108" y="53440"/>
            <a:ext cx="4463269" cy="6858000"/>
          </a:xfrm>
          <a:prstGeom prst="rect">
            <a:avLst/>
          </a:prstGeom>
        </p:spPr>
      </p:pic>
    </p:spTree>
    <p:extLst>
      <p:ext uri="{BB962C8B-B14F-4D97-AF65-F5344CB8AC3E}">
        <p14:creationId xmlns:p14="http://schemas.microsoft.com/office/powerpoint/2010/main" val="3795310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27" y="942902"/>
            <a:ext cx="10401805" cy="711071"/>
          </a:xfrm>
        </p:spPr>
        <p:txBody>
          <a:bodyPr/>
          <a:lstStyle/>
          <a:p>
            <a:r>
              <a:rPr lang="en-AU" dirty="0"/>
              <a:t>Information for students</a:t>
            </a:r>
          </a:p>
        </p:txBody>
      </p:sp>
      <p:pic>
        <p:nvPicPr>
          <p:cNvPr id="4" name="Picture 3" descr="A group of people sitting around a table&#10;&#10;Description automatically generated">
            <a:extLst>
              <a:ext uri="{FF2B5EF4-FFF2-40B4-BE49-F238E27FC236}">
                <a16:creationId xmlns:a16="http://schemas.microsoft.com/office/drawing/2014/main" id="{E5C0DC0B-EA4C-FE49-17B0-E288799A7DED}"/>
              </a:ext>
            </a:extLst>
          </p:cNvPr>
          <p:cNvPicPr>
            <a:picLocks noChangeAspect="1"/>
          </p:cNvPicPr>
          <p:nvPr/>
        </p:nvPicPr>
        <p:blipFill>
          <a:blip r:embed="rId3"/>
          <a:stretch>
            <a:fillRect/>
          </a:stretch>
        </p:blipFill>
        <p:spPr>
          <a:xfrm>
            <a:off x="6478682" y="942902"/>
            <a:ext cx="3794760" cy="5433060"/>
          </a:xfrm>
          <a:prstGeom prst="rect">
            <a:avLst/>
          </a:prstGeom>
        </p:spPr>
      </p:pic>
    </p:spTree>
    <p:extLst>
      <p:ext uri="{BB962C8B-B14F-4D97-AF65-F5344CB8AC3E}">
        <p14:creationId xmlns:p14="http://schemas.microsoft.com/office/powerpoint/2010/main" val="260703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352" t="7099" r="17128" b="-1319"/>
          <a:stretch/>
        </p:blipFill>
        <p:spPr>
          <a:xfrm>
            <a:off x="6391276" y="1979468"/>
            <a:ext cx="5090680" cy="3885154"/>
          </a:xfrm>
          <a:ln>
            <a:solidFill>
              <a:srgbClr val="00BCD4"/>
            </a:solidFill>
          </a:ln>
        </p:spPr>
      </p:pic>
      <p:sp>
        <p:nvSpPr>
          <p:cNvPr id="4" name="Title 3"/>
          <p:cNvSpPr>
            <a:spLocks noGrp="1"/>
          </p:cNvSpPr>
          <p:nvPr>
            <p:ph type="title"/>
          </p:nvPr>
        </p:nvSpPr>
        <p:spPr/>
        <p:txBody>
          <a:bodyPr/>
          <a:lstStyle/>
          <a:p>
            <a:r>
              <a:rPr lang="en-AU" dirty="0"/>
              <a:t>Websites for students and parents</a:t>
            </a:r>
          </a:p>
        </p:txBody>
      </p:sp>
      <p:pic>
        <p:nvPicPr>
          <p:cNvPr id="8" name="Content Placeholder 7"/>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16691" t="7367" r="16647" b="160"/>
          <a:stretch/>
        </p:blipFill>
        <p:spPr>
          <a:xfrm>
            <a:off x="576694" y="2000250"/>
            <a:ext cx="5139569" cy="3860223"/>
          </a:xfrm>
          <a:ln>
            <a:solidFill>
              <a:srgbClr val="00BCD4"/>
            </a:solidFill>
          </a:ln>
        </p:spPr>
      </p:pic>
    </p:spTree>
    <p:extLst>
      <p:ext uri="{BB962C8B-B14F-4D97-AF65-F5344CB8AC3E}">
        <p14:creationId xmlns:p14="http://schemas.microsoft.com/office/powerpoint/2010/main" val="10027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61949" y="1701800"/>
          <a:ext cx="11491915" cy="4824735"/>
        </p:xfrm>
        <a:graphic>
          <a:graphicData uri="http://schemas.openxmlformats.org/drawingml/2006/table">
            <a:tbl>
              <a:tblPr firstRow="1" bandRow="1">
                <a:tableStyleId>{2D5ABB26-0587-4C30-8999-92F81FD0307C}</a:tableStyleId>
              </a:tblPr>
              <a:tblGrid>
                <a:gridCol w="1078231">
                  <a:extLst>
                    <a:ext uri="{9D8B030D-6E8A-4147-A177-3AD203B41FA5}">
                      <a16:colId xmlns:a16="http://schemas.microsoft.com/office/drawing/2014/main" val="20000"/>
                    </a:ext>
                  </a:extLst>
                </a:gridCol>
                <a:gridCol w="10413684">
                  <a:extLst>
                    <a:ext uri="{9D8B030D-6E8A-4147-A177-3AD203B41FA5}">
                      <a16:colId xmlns:a16="http://schemas.microsoft.com/office/drawing/2014/main" val="20001"/>
                    </a:ext>
                  </a:extLst>
                </a:gridCol>
              </a:tblGrid>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3200" dirty="0">
                          <a:hlinkClick r:id="rId3"/>
                        </a:rPr>
                        <a:t>www.scsa.wa.edu.au</a:t>
                      </a:r>
                      <a:r>
                        <a:rPr lang="en-AU" sz="3200"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4"/>
                        </a:rPr>
                        <a:t>info@scsa.wa.edu.au</a:t>
                      </a:r>
                      <a:r>
                        <a:rPr lang="en-AU" sz="3200" kern="1200" baseline="0" dirty="0">
                          <a:solidFill>
                            <a:schemeClr val="tx1"/>
                          </a:solidFill>
                          <a:latin typeface="+mn-lt"/>
                          <a:ea typeface="+mn-ea"/>
                          <a:cs typeface="+mn-cs"/>
                        </a:rPr>
                        <a:t> </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5"/>
                        </a:rPr>
                        <a:t>https://facebook.com/SCSAWA</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AU" dirty="0"/>
              <a:t>Links</a:t>
            </a:r>
          </a:p>
        </p:txBody>
      </p:sp>
      <p:sp>
        <p:nvSpPr>
          <p:cNvPr id="5" name="Teardrop 4"/>
          <p:cNvSpPr/>
          <p:nvPr/>
        </p:nvSpPr>
        <p:spPr>
          <a:xfrm flipH="1">
            <a:off x="532695" y="1864716"/>
            <a:ext cx="685772" cy="640080"/>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4400" dirty="0">
              <a:latin typeface="Consolas" panose="020B0609020204030204" pitchFamily="49" charset="0"/>
            </a:endParaRPr>
          </a:p>
        </p:txBody>
      </p:sp>
      <p:sp>
        <p:nvSpPr>
          <p:cNvPr id="6" name="Teardrop 5"/>
          <p:cNvSpPr/>
          <p:nvPr/>
        </p:nvSpPr>
        <p:spPr>
          <a:xfrm flipH="1">
            <a:off x="532695" y="2852616"/>
            <a:ext cx="685772" cy="640080"/>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bIns="108000" rtlCol="0" anchor="ctr" anchorCtr="1"/>
          <a:lstStyle/>
          <a:p>
            <a:pPr algn="ctr"/>
            <a:r>
              <a:rPr lang="en-AU" sz="3600" b="1" dirty="0">
                <a:latin typeface="Verdana" panose="020B0604030504040204" pitchFamily="34" charset="0"/>
                <a:ea typeface="Verdana" panose="020B0604030504040204" pitchFamily="34" charset="0"/>
              </a:rPr>
              <a:t>e</a:t>
            </a:r>
          </a:p>
        </p:txBody>
      </p:sp>
      <p:sp>
        <p:nvSpPr>
          <p:cNvPr id="7" name="Teardrop 6"/>
          <p:cNvSpPr/>
          <p:nvPr/>
        </p:nvSpPr>
        <p:spPr>
          <a:xfrm flipH="1">
            <a:off x="532695" y="3840516"/>
            <a:ext cx="685772" cy="640080"/>
          </a:xfrm>
          <a:prstGeom prst="teardrop">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3600" b="1"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7B5F9F63-F395-FB5E-F42F-AFCA5DA8B2CE}"/>
              </a:ext>
            </a:extLst>
          </p:cNvPr>
          <p:cNvPicPr>
            <a:picLocks noChangeAspect="1"/>
          </p:cNvPicPr>
          <p:nvPr/>
        </p:nvPicPr>
        <p:blipFill>
          <a:blip r:embed="rId6"/>
          <a:stretch>
            <a:fillRect/>
          </a:stretch>
        </p:blipFill>
        <p:spPr>
          <a:xfrm>
            <a:off x="694668" y="1993130"/>
            <a:ext cx="360000" cy="360000"/>
          </a:xfrm>
          <a:prstGeom prst="rect">
            <a:avLst/>
          </a:prstGeom>
        </p:spPr>
      </p:pic>
      <p:pic>
        <p:nvPicPr>
          <p:cNvPr id="16" name="Picture 15">
            <a:extLst>
              <a:ext uri="{FF2B5EF4-FFF2-40B4-BE49-F238E27FC236}">
                <a16:creationId xmlns:a16="http://schemas.microsoft.com/office/drawing/2014/main" id="{439494C7-02D3-A568-C6AB-1B3BDC124383}"/>
              </a:ext>
            </a:extLst>
          </p:cNvPr>
          <p:cNvPicPr>
            <a:picLocks noChangeAspect="1"/>
          </p:cNvPicPr>
          <p:nvPr/>
        </p:nvPicPr>
        <p:blipFill>
          <a:blip r:embed="rId7"/>
          <a:stretch>
            <a:fillRect/>
          </a:stretch>
        </p:blipFill>
        <p:spPr>
          <a:xfrm>
            <a:off x="750930" y="3977290"/>
            <a:ext cx="179999" cy="360000"/>
          </a:xfrm>
          <a:prstGeom prst="rect">
            <a:avLst/>
          </a:prstGeom>
        </p:spPr>
      </p:pic>
    </p:spTree>
    <p:extLst>
      <p:ext uri="{BB962C8B-B14F-4D97-AF65-F5344CB8AC3E}">
        <p14:creationId xmlns:p14="http://schemas.microsoft.com/office/powerpoint/2010/main" val="386297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8EE222-0085-AC5B-9047-9EF2697F8E9E}"/>
              </a:ext>
            </a:extLst>
          </p:cNvPr>
          <p:cNvSpPr>
            <a:spLocks noGrp="1"/>
          </p:cNvSpPr>
          <p:nvPr>
            <p:ph idx="1"/>
          </p:nvPr>
        </p:nvSpPr>
        <p:spPr/>
        <p:txBody>
          <a:bodyPr/>
          <a:lstStyle/>
          <a:p>
            <a:pPr marL="0" indent="0">
              <a:buNone/>
            </a:pPr>
            <a:r>
              <a:rPr lang="en-US" dirty="0"/>
              <a:t>Each student will have a copy of the following:</a:t>
            </a:r>
          </a:p>
          <a:p>
            <a:pPr marL="0" indent="0">
              <a:buNone/>
            </a:pPr>
            <a:endParaRPr lang="en-US" dirty="0"/>
          </a:p>
          <a:p>
            <a:pPr marL="514350" indent="-514350">
              <a:buAutoNum type="arabicPeriod"/>
            </a:pPr>
            <a:r>
              <a:rPr lang="en-US" dirty="0"/>
              <a:t>Student Handbook 2025</a:t>
            </a:r>
          </a:p>
          <a:p>
            <a:pPr marL="514350" indent="-514350">
              <a:buAutoNum type="arabicPeriod"/>
            </a:pPr>
            <a:r>
              <a:rPr lang="en-US" dirty="0"/>
              <a:t>Course Selection Tools 2024</a:t>
            </a:r>
          </a:p>
          <a:p>
            <a:pPr marL="514350" indent="-514350">
              <a:buAutoNum type="arabicPeriod"/>
            </a:pPr>
            <a:r>
              <a:rPr lang="en-US" dirty="0"/>
              <a:t>Individual Student Table</a:t>
            </a:r>
          </a:p>
          <a:p>
            <a:pPr marL="514350" indent="-514350">
              <a:buAutoNum type="arabicPeriod"/>
            </a:pPr>
            <a:endParaRPr lang="en-AU" dirty="0"/>
          </a:p>
        </p:txBody>
      </p:sp>
      <p:sp>
        <p:nvSpPr>
          <p:cNvPr id="3" name="Title 2">
            <a:extLst>
              <a:ext uri="{FF2B5EF4-FFF2-40B4-BE49-F238E27FC236}">
                <a16:creationId xmlns:a16="http://schemas.microsoft.com/office/drawing/2014/main" id="{393C4D0C-6022-34F5-733E-836CB8B53F12}"/>
              </a:ext>
            </a:extLst>
          </p:cNvPr>
          <p:cNvSpPr>
            <a:spLocks noGrp="1"/>
          </p:cNvSpPr>
          <p:nvPr>
            <p:ph type="title"/>
          </p:nvPr>
        </p:nvSpPr>
        <p:spPr/>
        <p:txBody>
          <a:bodyPr/>
          <a:lstStyle/>
          <a:p>
            <a:r>
              <a:rPr lang="en-US" dirty="0"/>
              <a:t>PHASE 3  - Course Counselling</a:t>
            </a:r>
            <a:endParaRPr lang="en-AU" dirty="0"/>
          </a:p>
        </p:txBody>
      </p:sp>
    </p:spTree>
    <p:extLst>
      <p:ext uri="{BB962C8B-B14F-4D97-AF65-F5344CB8AC3E}">
        <p14:creationId xmlns:p14="http://schemas.microsoft.com/office/powerpoint/2010/main" val="3796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44105C9-AE03-AD9B-3001-067A5348A8B8}"/>
              </a:ext>
            </a:extLst>
          </p:cNvPr>
          <p:cNvSpPr>
            <a:spLocks noGrp="1"/>
          </p:cNvSpPr>
          <p:nvPr>
            <p:ph type="title"/>
          </p:nvPr>
        </p:nvSpPr>
        <p:spPr>
          <a:xfrm>
            <a:off x="425979" y="436486"/>
            <a:ext cx="11489276" cy="562505"/>
          </a:xfrm>
        </p:spPr>
        <p:txBody>
          <a:bodyPr/>
          <a:lstStyle/>
          <a:p>
            <a:r>
              <a:rPr lang="en-US" dirty="0"/>
              <a:t>Student Handbook</a:t>
            </a:r>
            <a:endParaRPr lang="en-AU" dirty="0"/>
          </a:p>
        </p:txBody>
      </p:sp>
      <p:sp>
        <p:nvSpPr>
          <p:cNvPr id="7" name="TextBox 6">
            <a:extLst>
              <a:ext uri="{FF2B5EF4-FFF2-40B4-BE49-F238E27FC236}">
                <a16:creationId xmlns:a16="http://schemas.microsoft.com/office/drawing/2014/main" id="{618D3F0C-6272-0B3F-D133-CDD26898DEE6}"/>
              </a:ext>
            </a:extLst>
          </p:cNvPr>
          <p:cNvSpPr txBox="1"/>
          <p:nvPr/>
        </p:nvSpPr>
        <p:spPr>
          <a:xfrm>
            <a:off x="608754" y="1617784"/>
            <a:ext cx="6461090"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Your student handbook includes all the information you will need to prepare you for the ‘Course Counselling’ process. It includes:</a:t>
            </a:r>
          </a:p>
          <a:p>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a:latin typeface="Arial" panose="020B0604020202020204" pitchFamily="34" charset="0"/>
                <a:cs typeface="Arial" panose="020B0604020202020204" pitchFamily="34" charset="0"/>
              </a:rPr>
              <a:t>Everything that has been covered in this presentation</a:t>
            </a:r>
          </a:p>
          <a:p>
            <a:pPr marL="285750" indent="-285750">
              <a:buFontTx/>
              <a:buChar char="-"/>
            </a:pPr>
            <a:r>
              <a:rPr lang="en-US" sz="2400" dirty="0">
                <a:latin typeface="Arial" panose="020B0604020202020204" pitchFamily="34" charset="0"/>
                <a:cs typeface="Arial" panose="020B0604020202020204" pitchFamily="34" charset="0"/>
              </a:rPr>
              <a:t>Details relating to fees and charges</a:t>
            </a:r>
          </a:p>
          <a:p>
            <a:pPr marL="285750" indent="-285750">
              <a:buFontTx/>
              <a:buChar char="-"/>
            </a:pPr>
            <a:r>
              <a:rPr lang="en-US" sz="2400" dirty="0">
                <a:latin typeface="Arial" panose="020B0604020202020204" pitchFamily="34" charset="0"/>
                <a:cs typeface="Arial" panose="020B0604020202020204" pitchFamily="34" charset="0"/>
              </a:rPr>
              <a:t>Information about TISC and Exams</a:t>
            </a:r>
          </a:p>
          <a:p>
            <a:pPr marL="285750" indent="-285750">
              <a:buFontTx/>
              <a:buChar char="-"/>
            </a:pPr>
            <a:r>
              <a:rPr lang="en-US" sz="2400" dirty="0">
                <a:latin typeface="Arial" panose="020B0604020202020204" pitchFamily="34" charset="0"/>
                <a:cs typeface="Arial" panose="020B0604020202020204" pitchFamily="34" charset="0"/>
              </a:rPr>
              <a:t>Course information</a:t>
            </a:r>
          </a:p>
          <a:p>
            <a:pPr marL="285750" indent="-285750">
              <a:buFontTx/>
              <a:buChar char="-"/>
            </a:pPr>
            <a:r>
              <a:rPr lang="en-US" sz="2400" dirty="0">
                <a:latin typeface="Arial" panose="020B0604020202020204" pitchFamily="34" charset="0"/>
                <a:cs typeface="Arial" panose="020B0604020202020204" pitchFamily="34" charset="0"/>
              </a:rPr>
              <a:t>Assessment Policy</a:t>
            </a:r>
          </a:p>
          <a:p>
            <a:pPr marL="285750" indent="-285750">
              <a:buFontTx/>
              <a:buChar char="-"/>
            </a:pPr>
            <a:r>
              <a:rPr lang="en-US" sz="2400" dirty="0">
                <a:latin typeface="Arial" panose="020B0604020202020204" pitchFamily="34" charset="0"/>
                <a:cs typeface="Arial" panose="020B0604020202020204" pitchFamily="34" charset="0"/>
              </a:rPr>
              <a:t>and more</a:t>
            </a:r>
            <a:endParaRPr lang="en-AU" sz="2400" dirty="0">
              <a:latin typeface="Arial" panose="020B0604020202020204" pitchFamily="34" charset="0"/>
              <a:cs typeface="Arial" panose="020B0604020202020204" pitchFamily="34" charset="0"/>
            </a:endParaRPr>
          </a:p>
        </p:txBody>
      </p:sp>
      <p:pic>
        <p:nvPicPr>
          <p:cNvPr id="3" name="Picture 2" descr="A group of students posing for a photo&#10;&#10;Description automatically generated">
            <a:extLst>
              <a:ext uri="{FF2B5EF4-FFF2-40B4-BE49-F238E27FC236}">
                <a16:creationId xmlns:a16="http://schemas.microsoft.com/office/drawing/2014/main" id="{EDB5A89A-A667-E3D1-031C-60EAAFBB29DC}"/>
              </a:ext>
            </a:extLst>
          </p:cNvPr>
          <p:cNvPicPr>
            <a:picLocks noChangeAspect="1"/>
          </p:cNvPicPr>
          <p:nvPr/>
        </p:nvPicPr>
        <p:blipFill>
          <a:blip r:embed="rId2"/>
          <a:stretch>
            <a:fillRect/>
          </a:stretch>
        </p:blipFill>
        <p:spPr>
          <a:xfrm>
            <a:off x="7343156" y="0"/>
            <a:ext cx="4848844" cy="6858000"/>
          </a:xfrm>
          <a:prstGeom prst="rect">
            <a:avLst/>
          </a:prstGeom>
        </p:spPr>
      </p:pic>
    </p:spTree>
    <p:extLst>
      <p:ext uri="{BB962C8B-B14F-4D97-AF65-F5344CB8AC3E}">
        <p14:creationId xmlns:p14="http://schemas.microsoft.com/office/powerpoint/2010/main" val="70709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2835A0B-CEBF-1828-C13C-E718A25E5BDE}"/>
              </a:ext>
            </a:extLst>
          </p:cNvPr>
          <p:cNvSpPr>
            <a:spLocks noGrp="1"/>
          </p:cNvSpPr>
          <p:nvPr>
            <p:ph type="title"/>
          </p:nvPr>
        </p:nvSpPr>
        <p:spPr>
          <a:xfrm>
            <a:off x="425979" y="436486"/>
            <a:ext cx="11489276" cy="562505"/>
          </a:xfrm>
        </p:spPr>
        <p:txBody>
          <a:bodyPr/>
          <a:lstStyle/>
          <a:p>
            <a:r>
              <a:rPr lang="en-US" dirty="0"/>
              <a:t>Course Selection Tools 2023</a:t>
            </a:r>
            <a:endParaRPr lang="en-AU" dirty="0"/>
          </a:p>
        </p:txBody>
      </p:sp>
      <p:sp>
        <p:nvSpPr>
          <p:cNvPr id="7" name="TextBox 6">
            <a:extLst>
              <a:ext uri="{FF2B5EF4-FFF2-40B4-BE49-F238E27FC236}">
                <a16:creationId xmlns:a16="http://schemas.microsoft.com/office/drawing/2014/main" id="{CCE5330F-0A43-742B-A0FB-E01A4B7BCE13}"/>
              </a:ext>
            </a:extLst>
          </p:cNvPr>
          <p:cNvSpPr txBox="1"/>
          <p:nvPr/>
        </p:nvSpPr>
        <p:spPr>
          <a:xfrm>
            <a:off x="425979" y="1657977"/>
            <a:ext cx="6461090" cy="378565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‘Course Selection Tools’ booklet is designed to guide you through the process of selecting your courses. It includes:</a:t>
            </a:r>
          </a:p>
          <a:p>
            <a:endParaRPr lang="en-US" sz="2400" dirty="0">
              <a:latin typeface="Arial" panose="020B0604020202020204" pitchFamily="34" charset="0"/>
              <a:cs typeface="Arial" panose="020B0604020202020204" pitchFamily="34" charset="0"/>
            </a:endParaRPr>
          </a:p>
          <a:p>
            <a:pPr marL="285750" indent="-285750">
              <a:buFontTx/>
              <a:buChar char="-"/>
            </a:pPr>
            <a:r>
              <a:rPr lang="en-US" sz="2400" dirty="0">
                <a:latin typeface="Arial" panose="020B0604020202020204" pitchFamily="34" charset="0"/>
                <a:cs typeface="Arial" panose="020B0604020202020204" pitchFamily="34" charset="0"/>
              </a:rPr>
              <a:t>Course Selection Preparation activities</a:t>
            </a:r>
          </a:p>
          <a:p>
            <a:pPr marL="285750" indent="-285750">
              <a:buFontTx/>
              <a:buChar char="-"/>
            </a:pPr>
            <a:r>
              <a:rPr lang="en-US" sz="2400" dirty="0">
                <a:latin typeface="Arial" panose="020B0604020202020204" pitchFamily="34" charset="0"/>
                <a:cs typeface="Arial" panose="020B0604020202020204" pitchFamily="34" charset="0"/>
              </a:rPr>
              <a:t>Estimated Subject costs 2025</a:t>
            </a:r>
          </a:p>
          <a:p>
            <a:pPr marL="285750" indent="-285750">
              <a:buFontTx/>
              <a:buChar char="-"/>
            </a:pPr>
            <a:r>
              <a:rPr lang="en-US" sz="2400" dirty="0">
                <a:latin typeface="Arial" panose="020B0604020202020204" pitchFamily="34" charset="0"/>
                <a:cs typeface="Arial" panose="020B0604020202020204" pitchFamily="34" charset="0"/>
              </a:rPr>
              <a:t>Suggested Pathways</a:t>
            </a:r>
          </a:p>
          <a:p>
            <a:pPr marL="285750" indent="-285750">
              <a:buFontTx/>
              <a:buChar char="-"/>
            </a:pPr>
            <a:r>
              <a:rPr lang="en-US" sz="2400" dirty="0">
                <a:latin typeface="Arial" panose="020B0604020202020204" pitchFamily="34" charset="0"/>
                <a:cs typeface="Arial" panose="020B0604020202020204" pitchFamily="34" charset="0"/>
              </a:rPr>
              <a:t>Course Selection sheet</a:t>
            </a:r>
          </a:p>
          <a:p>
            <a:pPr marL="285750" indent="-285750">
              <a:buFontTx/>
              <a:buChar char="-"/>
            </a:pPr>
            <a:r>
              <a:rPr lang="en-US" sz="2400" dirty="0">
                <a:latin typeface="Arial" panose="020B0604020202020204" pitchFamily="34" charset="0"/>
                <a:cs typeface="Arial" panose="020B0604020202020204" pitchFamily="34" charset="0"/>
              </a:rPr>
              <a:t>WACE Requirements</a:t>
            </a:r>
          </a:p>
          <a:p>
            <a:pPr marL="285750" indent="-285750">
              <a:buFontTx/>
              <a:buChar char="-"/>
            </a:pPr>
            <a:r>
              <a:rPr lang="en-US" sz="2400" dirty="0">
                <a:latin typeface="Arial" panose="020B0604020202020204" pitchFamily="34" charset="0"/>
                <a:cs typeface="Arial" panose="020B0604020202020204" pitchFamily="34" charset="0"/>
              </a:rPr>
              <a:t>Career contacts</a:t>
            </a:r>
            <a:endParaRPr lang="en-AU" sz="2400" dirty="0">
              <a:latin typeface="Arial" panose="020B0604020202020204" pitchFamily="34" charset="0"/>
              <a:cs typeface="Arial" panose="020B0604020202020204" pitchFamily="34" charset="0"/>
            </a:endParaRPr>
          </a:p>
        </p:txBody>
      </p:sp>
      <p:pic>
        <p:nvPicPr>
          <p:cNvPr id="3" name="Picture 2" descr="A brochure of a course selection tools&#10;&#10;Description automatically generated">
            <a:extLst>
              <a:ext uri="{FF2B5EF4-FFF2-40B4-BE49-F238E27FC236}">
                <a16:creationId xmlns:a16="http://schemas.microsoft.com/office/drawing/2014/main" id="{9C24EEA1-99D0-C82E-5733-808638EC56CA}"/>
              </a:ext>
            </a:extLst>
          </p:cNvPr>
          <p:cNvPicPr>
            <a:picLocks noChangeAspect="1"/>
          </p:cNvPicPr>
          <p:nvPr/>
        </p:nvPicPr>
        <p:blipFill>
          <a:blip r:embed="rId2"/>
          <a:stretch>
            <a:fillRect/>
          </a:stretch>
        </p:blipFill>
        <p:spPr>
          <a:xfrm>
            <a:off x="7341577" y="0"/>
            <a:ext cx="4850423" cy="6858000"/>
          </a:xfrm>
          <a:prstGeom prst="rect">
            <a:avLst/>
          </a:prstGeom>
        </p:spPr>
      </p:pic>
    </p:spTree>
    <p:extLst>
      <p:ext uri="{BB962C8B-B14F-4D97-AF65-F5344CB8AC3E}">
        <p14:creationId xmlns:p14="http://schemas.microsoft.com/office/powerpoint/2010/main" val="3911716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0F457-155A-5784-FA22-F126922FADEB}"/>
              </a:ext>
            </a:extLst>
          </p:cNvPr>
          <p:cNvSpPr>
            <a:spLocks noGrp="1"/>
          </p:cNvSpPr>
          <p:nvPr>
            <p:ph type="title"/>
          </p:nvPr>
        </p:nvSpPr>
        <p:spPr/>
        <p:txBody>
          <a:bodyPr/>
          <a:lstStyle/>
          <a:p>
            <a:r>
              <a:rPr lang="en-US" dirty="0"/>
              <a:t>Individual Student Table</a:t>
            </a:r>
            <a:endParaRPr lang="en-AU" dirty="0"/>
          </a:p>
        </p:txBody>
      </p:sp>
      <p:pic>
        <p:nvPicPr>
          <p:cNvPr id="5" name="Picture 4" descr="A picture containing text, screenshot, parallel, line&#10;&#10;Description automatically generated">
            <a:extLst>
              <a:ext uri="{FF2B5EF4-FFF2-40B4-BE49-F238E27FC236}">
                <a16:creationId xmlns:a16="http://schemas.microsoft.com/office/drawing/2014/main" id="{21F24A6F-43A0-183E-8BF8-DFF84D8C992E}"/>
              </a:ext>
            </a:extLst>
          </p:cNvPr>
          <p:cNvPicPr>
            <a:picLocks noChangeAspect="1"/>
          </p:cNvPicPr>
          <p:nvPr/>
        </p:nvPicPr>
        <p:blipFill>
          <a:blip r:embed="rId2"/>
          <a:stretch>
            <a:fillRect/>
          </a:stretch>
        </p:blipFill>
        <p:spPr>
          <a:xfrm>
            <a:off x="5826678" y="0"/>
            <a:ext cx="6242329" cy="6507678"/>
          </a:xfrm>
          <a:prstGeom prst="rect">
            <a:avLst/>
          </a:prstGeom>
        </p:spPr>
      </p:pic>
      <p:sp>
        <p:nvSpPr>
          <p:cNvPr id="6" name="TextBox 5">
            <a:extLst>
              <a:ext uri="{FF2B5EF4-FFF2-40B4-BE49-F238E27FC236}">
                <a16:creationId xmlns:a16="http://schemas.microsoft.com/office/drawing/2014/main" id="{152FD182-6A9D-F877-4661-1BD7B6F7D72D}"/>
              </a:ext>
            </a:extLst>
          </p:cNvPr>
          <p:cNvSpPr txBox="1"/>
          <p:nvPr/>
        </p:nvSpPr>
        <p:spPr>
          <a:xfrm>
            <a:off x="467543" y="2073357"/>
            <a:ext cx="6461090"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‘Individual Student Table’ is a </a:t>
            </a:r>
          </a:p>
          <a:p>
            <a:r>
              <a:rPr lang="en-US" sz="2400" dirty="0">
                <a:latin typeface="Arial" panose="020B0604020202020204" pitchFamily="34" charset="0"/>
                <a:cs typeface="Arial" panose="020B0604020202020204" pitchFamily="34" charset="0"/>
              </a:rPr>
              <a:t>record of student grades from </a:t>
            </a:r>
          </a:p>
          <a:p>
            <a:r>
              <a:rPr lang="en-US" sz="2400" dirty="0">
                <a:latin typeface="Arial" panose="020B0604020202020204" pitchFamily="34" charset="0"/>
                <a:cs typeface="Arial" panose="020B0604020202020204" pitchFamily="34" charset="0"/>
              </a:rPr>
              <a:t>Year 1 through to the end of Year 9, in </a:t>
            </a:r>
          </a:p>
          <a:p>
            <a:r>
              <a:rPr lang="en-US" sz="2400" dirty="0">
                <a:latin typeface="Arial" panose="020B0604020202020204" pitchFamily="34" charset="0"/>
                <a:cs typeface="Arial" panose="020B0604020202020204" pitchFamily="34" charset="0"/>
              </a:rPr>
              <a:t>all the subjects they have taken.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can be used as a guide to see </a:t>
            </a:r>
          </a:p>
          <a:p>
            <a:r>
              <a:rPr lang="en-US" sz="2400" dirty="0">
                <a:latin typeface="Arial" panose="020B0604020202020204" pitchFamily="34" charset="0"/>
                <a:cs typeface="Arial" panose="020B0604020202020204" pitchFamily="34" charset="0"/>
              </a:rPr>
              <a:t>whether a student is eligible for a </a:t>
            </a:r>
          </a:p>
          <a:p>
            <a:r>
              <a:rPr lang="en-US" sz="2400" dirty="0">
                <a:latin typeface="Arial" panose="020B0604020202020204" pitchFamily="34" charset="0"/>
                <a:cs typeface="Arial" panose="020B0604020202020204" pitchFamily="34" charset="0"/>
              </a:rPr>
              <a:t>course or not.</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972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8EC4100-47F6-190E-B209-6D6290D6CBA6}"/>
              </a:ext>
            </a:extLst>
          </p:cNvPr>
          <p:cNvSpPr>
            <a:spLocks noGrp="1"/>
          </p:cNvSpPr>
          <p:nvPr>
            <p:ph type="title"/>
          </p:nvPr>
        </p:nvSpPr>
        <p:spPr>
          <a:xfrm>
            <a:off x="425979" y="558119"/>
            <a:ext cx="11489276" cy="562505"/>
          </a:xfrm>
        </p:spPr>
        <p:txBody>
          <a:bodyPr/>
          <a:lstStyle/>
          <a:p>
            <a:r>
              <a:rPr lang="en-US" dirty="0"/>
              <a:t>PHASE 3  - What happens next?</a:t>
            </a:r>
            <a:endParaRPr lang="en-AU" dirty="0"/>
          </a:p>
        </p:txBody>
      </p:sp>
      <p:sp>
        <p:nvSpPr>
          <p:cNvPr id="5" name="TextBox 4">
            <a:extLst>
              <a:ext uri="{FF2B5EF4-FFF2-40B4-BE49-F238E27FC236}">
                <a16:creationId xmlns:a16="http://schemas.microsoft.com/office/drawing/2014/main" id="{678B43BA-7B2E-BA46-4D21-92BAED4CC1D2}"/>
              </a:ext>
            </a:extLst>
          </p:cNvPr>
          <p:cNvSpPr txBox="1"/>
          <p:nvPr/>
        </p:nvSpPr>
        <p:spPr>
          <a:xfrm>
            <a:off x="425978" y="1657977"/>
            <a:ext cx="11289771" cy="4893647"/>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message will be sent to all parents via Compass/Connect in relation to the Course Counselling booking process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Once this is set up, parents can go online and book an appointment with a staff member. You will be invited to start making your bookings soon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the materials you see today will also be available on our school website to view or download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 will also make a weekend available for parents who can’t make it during the week. (Super Subject Selection Saturdays) 15 June 2024</a:t>
            </a:r>
          </a:p>
          <a:p>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576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11D76A-D9D7-C25B-2241-F4AC82281920}"/>
              </a:ext>
            </a:extLst>
          </p:cNvPr>
          <p:cNvSpPr txBox="1"/>
          <p:nvPr/>
        </p:nvSpPr>
        <p:spPr>
          <a:xfrm>
            <a:off x="425979" y="1274527"/>
            <a:ext cx="10978924" cy="5047536"/>
          </a:xfrm>
          <a:prstGeom prst="rect">
            <a:avLst/>
          </a:prstGeom>
          <a:noFill/>
        </p:spPr>
        <p:txBody>
          <a:bodyPr wrap="square">
            <a:spAutoFit/>
          </a:bodyPr>
          <a:lstStyle/>
          <a:p>
            <a:r>
              <a:rPr lang="en-AU" sz="3200" dirty="0">
                <a:latin typeface="Arial" panose="020B0604020202020204" pitchFamily="34" charset="0"/>
                <a:cs typeface="Arial" panose="020B0604020202020204" pitchFamily="34" charset="0"/>
              </a:rPr>
              <a:t>Each appointment is up to 30 </a:t>
            </a:r>
          </a:p>
          <a:p>
            <a:r>
              <a:rPr lang="en-AU" sz="3200" dirty="0">
                <a:latin typeface="Arial" panose="020B0604020202020204" pitchFamily="34" charset="0"/>
                <a:cs typeface="Arial" panose="020B0604020202020204" pitchFamily="34" charset="0"/>
              </a:rPr>
              <a:t>minutes in length. Students need</a:t>
            </a:r>
          </a:p>
          <a:p>
            <a:r>
              <a:rPr lang="en-AU" sz="3200" dirty="0">
                <a:latin typeface="Arial" panose="020B0604020202020204" pitchFamily="34" charset="0"/>
                <a:cs typeface="Arial" panose="020B0604020202020204" pitchFamily="34" charset="0"/>
              </a:rPr>
              <a:t> to come to the appointment with</a:t>
            </a:r>
          </a:p>
          <a:p>
            <a:r>
              <a:rPr lang="en-AU" sz="3200" dirty="0">
                <a:latin typeface="Arial" panose="020B0604020202020204" pitchFamily="34" charset="0"/>
                <a:cs typeface="Arial" panose="020B0604020202020204" pitchFamily="34" charset="0"/>
              </a:rPr>
              <a:t> the ‘Interview Preparation’ </a:t>
            </a:r>
          </a:p>
          <a:p>
            <a:r>
              <a:rPr lang="en-AU" sz="3200" dirty="0">
                <a:latin typeface="Arial" panose="020B0604020202020204" pitchFamily="34" charset="0"/>
                <a:cs typeface="Arial" panose="020B0604020202020204" pitchFamily="34" charset="0"/>
              </a:rPr>
              <a:t>section completed</a:t>
            </a:r>
          </a:p>
          <a:p>
            <a:endParaRPr lang="en-AU" sz="18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Students will complete this section in their HASS classes </a:t>
            </a:r>
          </a:p>
          <a:p>
            <a:r>
              <a:rPr lang="en-AU" dirty="0">
                <a:latin typeface="Arial" panose="020B0604020202020204" pitchFamily="34" charset="0"/>
                <a:cs typeface="Arial" panose="020B0604020202020204" pitchFamily="34" charset="0"/>
              </a:rPr>
              <a:t>next week. Their HASS teachers will let them know when </a:t>
            </a:r>
          </a:p>
          <a:p>
            <a:r>
              <a:rPr lang="en-AU" dirty="0">
                <a:latin typeface="Arial" panose="020B0604020202020204" pitchFamily="34" charset="0"/>
                <a:cs typeface="Arial" panose="020B0604020202020204" pitchFamily="34" charset="0"/>
              </a:rPr>
              <a:t>they need to bring them in. </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Copies of all the materials will also be available on the </a:t>
            </a:r>
          </a:p>
          <a:p>
            <a:r>
              <a:rPr lang="en-AU" dirty="0">
                <a:latin typeface="Arial" panose="020B0604020202020204" pitchFamily="34" charset="0"/>
                <a:cs typeface="Arial" panose="020B0604020202020204" pitchFamily="34" charset="0"/>
              </a:rPr>
              <a:t>Year 10 –CONNECT page as well as other useful </a:t>
            </a:r>
          </a:p>
          <a:p>
            <a:r>
              <a:rPr lang="en-AU" dirty="0">
                <a:latin typeface="Arial" panose="020B0604020202020204" pitchFamily="34" charset="0"/>
                <a:cs typeface="Arial" panose="020B0604020202020204" pitchFamily="34" charset="0"/>
              </a:rPr>
              <a:t>resources </a:t>
            </a:r>
          </a:p>
        </p:txBody>
      </p:sp>
      <p:pic>
        <p:nvPicPr>
          <p:cNvPr id="7" name="Picture 6" descr="A close-up of a questionnaire&#10;&#10;Description automatically generated with low confidence">
            <a:extLst>
              <a:ext uri="{FF2B5EF4-FFF2-40B4-BE49-F238E27FC236}">
                <a16:creationId xmlns:a16="http://schemas.microsoft.com/office/drawing/2014/main" id="{4B3BE357-CD4F-7E12-80C6-34859ADF0D22}"/>
              </a:ext>
            </a:extLst>
          </p:cNvPr>
          <p:cNvPicPr>
            <a:picLocks noChangeAspect="1"/>
          </p:cNvPicPr>
          <p:nvPr/>
        </p:nvPicPr>
        <p:blipFill>
          <a:blip r:embed="rId2"/>
          <a:stretch>
            <a:fillRect/>
          </a:stretch>
        </p:blipFill>
        <p:spPr>
          <a:xfrm>
            <a:off x="6461091" y="0"/>
            <a:ext cx="5851490" cy="6858000"/>
          </a:xfrm>
          <a:prstGeom prst="rect">
            <a:avLst/>
          </a:prstGeom>
        </p:spPr>
      </p:pic>
      <p:sp>
        <p:nvSpPr>
          <p:cNvPr id="8" name="TextBox 7">
            <a:extLst>
              <a:ext uri="{FF2B5EF4-FFF2-40B4-BE49-F238E27FC236}">
                <a16:creationId xmlns:a16="http://schemas.microsoft.com/office/drawing/2014/main" id="{C4F85DB6-F765-07F4-C17F-6E88FC694ECB}"/>
              </a:ext>
            </a:extLst>
          </p:cNvPr>
          <p:cNvSpPr txBox="1"/>
          <p:nvPr/>
        </p:nvSpPr>
        <p:spPr>
          <a:xfrm>
            <a:off x="425979" y="383046"/>
            <a:ext cx="6094638" cy="707886"/>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Course Preparation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896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BF3129-E699-50F6-5012-8F00ACF1B08B}"/>
              </a:ext>
            </a:extLst>
          </p:cNvPr>
          <p:cNvSpPr txBox="1"/>
          <p:nvPr/>
        </p:nvSpPr>
        <p:spPr>
          <a:xfrm>
            <a:off x="425979" y="383046"/>
            <a:ext cx="6094638" cy="707886"/>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Course Selection Form</a:t>
            </a:r>
            <a:endParaRPr lang="en-US" sz="4000" dirty="0">
              <a:latin typeface="Arial" panose="020B0604020202020204" pitchFamily="34" charset="0"/>
              <a:cs typeface="Arial" panose="020B0604020202020204" pitchFamily="34" charset="0"/>
            </a:endParaRPr>
          </a:p>
        </p:txBody>
      </p:sp>
      <p:pic>
        <p:nvPicPr>
          <p:cNvPr id="7" name="Picture 6" descr="A picture containing text, screenshot, parallel, number&#10;&#10;Description automatically generated">
            <a:extLst>
              <a:ext uri="{FF2B5EF4-FFF2-40B4-BE49-F238E27FC236}">
                <a16:creationId xmlns:a16="http://schemas.microsoft.com/office/drawing/2014/main" id="{70B0145A-5171-2DA0-A4CE-56217321FCEB}"/>
              </a:ext>
            </a:extLst>
          </p:cNvPr>
          <p:cNvPicPr>
            <a:picLocks noChangeAspect="1"/>
          </p:cNvPicPr>
          <p:nvPr/>
        </p:nvPicPr>
        <p:blipFill>
          <a:blip r:embed="rId2"/>
          <a:stretch>
            <a:fillRect/>
          </a:stretch>
        </p:blipFill>
        <p:spPr>
          <a:xfrm>
            <a:off x="7649835" y="0"/>
            <a:ext cx="4599415" cy="6858000"/>
          </a:xfrm>
          <a:prstGeom prst="rect">
            <a:avLst/>
          </a:prstGeom>
        </p:spPr>
      </p:pic>
      <p:sp>
        <p:nvSpPr>
          <p:cNvPr id="8" name="Content Placeholder 1">
            <a:extLst>
              <a:ext uri="{FF2B5EF4-FFF2-40B4-BE49-F238E27FC236}">
                <a16:creationId xmlns:a16="http://schemas.microsoft.com/office/drawing/2014/main" id="{4AB5EB21-DE4F-4326-3782-493BF1F9D7A2}"/>
              </a:ext>
            </a:extLst>
          </p:cNvPr>
          <p:cNvSpPr>
            <a:spLocks noGrp="1"/>
          </p:cNvSpPr>
          <p:nvPr>
            <p:ph idx="1"/>
          </p:nvPr>
        </p:nvSpPr>
        <p:spPr>
          <a:xfrm>
            <a:off x="425979" y="1701799"/>
            <a:ext cx="11492089" cy="4914279"/>
          </a:xfrm>
        </p:spPr>
        <p:txBody>
          <a:bodyPr/>
          <a:lstStyle/>
          <a:p>
            <a:pPr marL="0" indent="0">
              <a:buNone/>
            </a:pPr>
            <a:r>
              <a:rPr lang="en-US" dirty="0"/>
              <a:t>Students doing ATAR will need to get a </a:t>
            </a:r>
          </a:p>
          <a:p>
            <a:pPr marL="0" indent="0">
              <a:buNone/>
            </a:pPr>
            <a:r>
              <a:rPr lang="en-US" dirty="0"/>
              <a:t>recommendation from their teacher or</a:t>
            </a:r>
          </a:p>
          <a:p>
            <a:pPr marL="0" indent="0">
              <a:buNone/>
            </a:pPr>
            <a:r>
              <a:rPr lang="en-US" dirty="0"/>
              <a:t>HOLA.</a:t>
            </a:r>
          </a:p>
          <a:p>
            <a:pPr marL="0" indent="0">
              <a:buNone/>
            </a:pPr>
            <a:endParaRPr lang="en-AU" dirty="0"/>
          </a:p>
          <a:p>
            <a:pPr marL="0" indent="0">
              <a:buNone/>
            </a:pPr>
            <a:r>
              <a:rPr lang="en-AU" dirty="0"/>
              <a:t>General and VET students do not need </a:t>
            </a:r>
          </a:p>
          <a:p>
            <a:pPr marL="0" indent="0">
              <a:buNone/>
            </a:pPr>
            <a:r>
              <a:rPr lang="en-AU" dirty="0"/>
              <a:t>recommendations from teachers. Instead, </a:t>
            </a:r>
          </a:p>
          <a:p>
            <a:pPr marL="0" indent="0">
              <a:buNone/>
            </a:pPr>
            <a:r>
              <a:rPr lang="en-AU" dirty="0"/>
              <a:t>they can rank their preferences of subjects </a:t>
            </a:r>
          </a:p>
          <a:p>
            <a:pPr marL="0" indent="0">
              <a:buNone/>
            </a:pPr>
            <a:r>
              <a:rPr lang="en-AU" dirty="0"/>
              <a:t>in preparation for their interview</a:t>
            </a:r>
            <a:endParaRPr lang="en-US" dirty="0"/>
          </a:p>
        </p:txBody>
      </p:sp>
    </p:spTree>
    <p:extLst>
      <p:ext uri="{BB962C8B-B14F-4D97-AF65-F5344CB8AC3E}">
        <p14:creationId xmlns:p14="http://schemas.microsoft.com/office/powerpoint/2010/main" val="218396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Western Australian Certificate of Education (WACE) is awarded to students who have successfully completed senior secondary schooling in WACE studies and have met the WACE requirements.</a:t>
            </a:r>
          </a:p>
          <a:p>
            <a:endParaRPr lang="en-AU" dirty="0"/>
          </a:p>
          <a:p>
            <a:r>
              <a:rPr lang="en-AU" dirty="0"/>
              <a:t>The majority of students in Western Australia achieve the WACE.</a:t>
            </a:r>
          </a:p>
          <a:p>
            <a:endParaRPr lang="en-AU" dirty="0"/>
          </a:p>
          <a:p>
            <a:r>
              <a:rPr lang="en-AU" dirty="0"/>
              <a:t>Study towards the WACE can be undertaken over a lifetime.</a:t>
            </a:r>
          </a:p>
          <a:p>
            <a:endParaRPr lang="en-AU" dirty="0"/>
          </a:p>
        </p:txBody>
      </p:sp>
      <p:sp>
        <p:nvSpPr>
          <p:cNvPr id="3" name="Title 2"/>
          <p:cNvSpPr>
            <a:spLocks noGrp="1"/>
          </p:cNvSpPr>
          <p:nvPr>
            <p:ph type="title"/>
          </p:nvPr>
        </p:nvSpPr>
        <p:spPr/>
        <p:txBody>
          <a:bodyPr/>
          <a:lstStyle/>
          <a:p>
            <a:r>
              <a:rPr lang="en-AU"/>
              <a:t>The WACE</a:t>
            </a:r>
            <a:endParaRPr lang="en-AU" dirty="0"/>
          </a:p>
        </p:txBody>
      </p:sp>
    </p:spTree>
    <p:extLst>
      <p:ext uri="{BB962C8B-B14F-4D97-AF65-F5344CB8AC3E}">
        <p14:creationId xmlns:p14="http://schemas.microsoft.com/office/powerpoint/2010/main" val="3422714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5D2840D-01BC-4D4D-2758-033F57F54D66}"/>
              </a:ext>
            </a:extLst>
          </p:cNvPr>
          <p:cNvSpPr txBox="1"/>
          <p:nvPr/>
        </p:nvSpPr>
        <p:spPr>
          <a:xfrm>
            <a:off x="425979" y="383046"/>
            <a:ext cx="6094638" cy="707886"/>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Course Selections Form</a:t>
            </a:r>
            <a:endParaRPr lang="en-US" sz="4000" dirty="0">
              <a:latin typeface="Arial" panose="020B0604020202020204" pitchFamily="34" charset="0"/>
              <a:cs typeface="Arial" panose="020B0604020202020204" pitchFamily="34" charset="0"/>
            </a:endParaRPr>
          </a:p>
        </p:txBody>
      </p:sp>
      <p:pic>
        <p:nvPicPr>
          <p:cNvPr id="9" name="Picture 8" descr="A close-up of a course&#10;&#10;Description automatically generated with low confidence">
            <a:extLst>
              <a:ext uri="{FF2B5EF4-FFF2-40B4-BE49-F238E27FC236}">
                <a16:creationId xmlns:a16="http://schemas.microsoft.com/office/drawing/2014/main" id="{43FE8DE5-CA25-651E-1505-8526618FE905}"/>
              </a:ext>
            </a:extLst>
          </p:cNvPr>
          <p:cNvPicPr>
            <a:picLocks noChangeAspect="1"/>
          </p:cNvPicPr>
          <p:nvPr/>
        </p:nvPicPr>
        <p:blipFill>
          <a:blip r:embed="rId2"/>
          <a:stretch>
            <a:fillRect/>
          </a:stretch>
        </p:blipFill>
        <p:spPr>
          <a:xfrm>
            <a:off x="7264254" y="57150"/>
            <a:ext cx="4927746" cy="6858000"/>
          </a:xfrm>
          <a:prstGeom prst="rect">
            <a:avLst/>
          </a:prstGeom>
        </p:spPr>
      </p:pic>
      <p:sp>
        <p:nvSpPr>
          <p:cNvPr id="10" name="Content Placeholder 1">
            <a:extLst>
              <a:ext uri="{FF2B5EF4-FFF2-40B4-BE49-F238E27FC236}">
                <a16:creationId xmlns:a16="http://schemas.microsoft.com/office/drawing/2014/main" id="{DFEB0E27-0525-BAF9-D57E-4A6A8914F194}"/>
              </a:ext>
            </a:extLst>
          </p:cNvPr>
          <p:cNvSpPr>
            <a:spLocks noGrp="1"/>
          </p:cNvSpPr>
          <p:nvPr>
            <p:ph idx="1"/>
          </p:nvPr>
        </p:nvSpPr>
        <p:spPr>
          <a:xfrm>
            <a:off x="425979" y="1430494"/>
            <a:ext cx="11492089" cy="4914279"/>
          </a:xfrm>
        </p:spPr>
        <p:txBody>
          <a:bodyPr>
            <a:normAutofit lnSpcReduction="10000"/>
          </a:bodyPr>
          <a:lstStyle/>
          <a:p>
            <a:pPr marL="0" indent="0">
              <a:buNone/>
            </a:pPr>
            <a:r>
              <a:rPr lang="en-US" dirty="0"/>
              <a:t>Students are to place their selections into</a:t>
            </a:r>
          </a:p>
          <a:p>
            <a:pPr marL="0" indent="0">
              <a:buNone/>
            </a:pPr>
            <a:r>
              <a:rPr lang="en-US" dirty="0"/>
              <a:t>the ‘green’ column. Some selections have</a:t>
            </a:r>
          </a:p>
          <a:p>
            <a:pPr marL="0" indent="0">
              <a:buNone/>
            </a:pPr>
            <a:r>
              <a:rPr lang="en-US" dirty="0"/>
              <a:t>already been pre-filled. </a:t>
            </a:r>
          </a:p>
          <a:p>
            <a:pPr marL="0" indent="0">
              <a:buNone/>
            </a:pPr>
            <a:endParaRPr lang="en-US" dirty="0"/>
          </a:p>
          <a:p>
            <a:pPr marL="0" indent="0">
              <a:buNone/>
            </a:pPr>
            <a:r>
              <a:rPr lang="en-US" dirty="0"/>
              <a:t>Students should also select 3 reserve </a:t>
            </a:r>
          </a:p>
          <a:p>
            <a:pPr marL="0" indent="0">
              <a:buNone/>
            </a:pPr>
            <a:r>
              <a:rPr lang="en-US" dirty="0"/>
              <a:t>courses</a:t>
            </a:r>
          </a:p>
          <a:p>
            <a:pPr marL="0" indent="0">
              <a:buNone/>
            </a:pPr>
            <a:endParaRPr lang="en-US" dirty="0"/>
          </a:p>
          <a:p>
            <a:pPr marL="0" indent="0">
              <a:buNone/>
            </a:pPr>
            <a:r>
              <a:rPr lang="en-US" dirty="0"/>
              <a:t>Staff will fill in the ‘red’ column once all </a:t>
            </a:r>
          </a:p>
          <a:p>
            <a:pPr marL="0" indent="0">
              <a:buNone/>
            </a:pPr>
            <a:r>
              <a:rPr lang="en-US" dirty="0"/>
              <a:t>selections have been made </a:t>
            </a:r>
          </a:p>
          <a:p>
            <a:pPr marL="0" indent="0">
              <a:buNone/>
            </a:pPr>
            <a:endParaRPr lang="en-AU" dirty="0"/>
          </a:p>
          <a:p>
            <a:pPr marL="0" indent="0">
              <a:buNone/>
            </a:pPr>
            <a:endParaRPr lang="en-US" dirty="0"/>
          </a:p>
        </p:txBody>
      </p:sp>
    </p:spTree>
    <p:extLst>
      <p:ext uri="{BB962C8B-B14F-4D97-AF65-F5344CB8AC3E}">
        <p14:creationId xmlns:p14="http://schemas.microsoft.com/office/powerpoint/2010/main" val="212690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6E145-177A-97B4-2343-8AE93E055761}"/>
              </a:ext>
            </a:extLst>
          </p:cNvPr>
          <p:cNvSpPr txBox="1"/>
          <p:nvPr/>
        </p:nvSpPr>
        <p:spPr>
          <a:xfrm>
            <a:off x="425979" y="383046"/>
            <a:ext cx="6094638" cy="707886"/>
          </a:xfrm>
          <a:prstGeom prst="rect">
            <a:avLst/>
          </a:prstGeom>
          <a:noFill/>
        </p:spPr>
        <p:txBody>
          <a:bodyPr wrap="square">
            <a:spAutoFit/>
          </a:bodyPr>
          <a:lstStyle/>
          <a:p>
            <a:r>
              <a:rPr lang="en-AU" sz="4000" dirty="0">
                <a:latin typeface="Arial" panose="020B0604020202020204" pitchFamily="34" charset="0"/>
                <a:cs typeface="Arial" panose="020B0604020202020204" pitchFamily="34" charset="0"/>
              </a:rPr>
              <a:t>Course Agreement Form</a:t>
            </a:r>
            <a:endParaRPr lang="en-US" sz="4000" dirty="0">
              <a:latin typeface="Arial" panose="020B0604020202020204" pitchFamily="34" charset="0"/>
              <a:cs typeface="Arial" panose="020B0604020202020204" pitchFamily="34" charset="0"/>
            </a:endParaRPr>
          </a:p>
        </p:txBody>
      </p:sp>
      <p:pic>
        <p:nvPicPr>
          <p:cNvPr id="6" name="Picture 5" descr="A close-up of a form&#10;&#10;Description automatically generated with low confidence">
            <a:extLst>
              <a:ext uri="{FF2B5EF4-FFF2-40B4-BE49-F238E27FC236}">
                <a16:creationId xmlns:a16="http://schemas.microsoft.com/office/drawing/2014/main" id="{FF630F9B-C5DD-DE16-7771-5B4EDCE56690}"/>
              </a:ext>
            </a:extLst>
          </p:cNvPr>
          <p:cNvPicPr>
            <a:picLocks noChangeAspect="1"/>
          </p:cNvPicPr>
          <p:nvPr/>
        </p:nvPicPr>
        <p:blipFill>
          <a:blip r:embed="rId2"/>
          <a:stretch>
            <a:fillRect/>
          </a:stretch>
        </p:blipFill>
        <p:spPr>
          <a:xfrm>
            <a:off x="7364109" y="0"/>
            <a:ext cx="4713668" cy="6858000"/>
          </a:xfrm>
          <a:prstGeom prst="rect">
            <a:avLst/>
          </a:prstGeom>
        </p:spPr>
      </p:pic>
      <p:sp>
        <p:nvSpPr>
          <p:cNvPr id="7" name="Content Placeholder 1">
            <a:extLst>
              <a:ext uri="{FF2B5EF4-FFF2-40B4-BE49-F238E27FC236}">
                <a16:creationId xmlns:a16="http://schemas.microsoft.com/office/drawing/2014/main" id="{F2D6DEC8-BA78-A74F-174B-35948D52CD1C}"/>
              </a:ext>
            </a:extLst>
          </p:cNvPr>
          <p:cNvSpPr>
            <a:spLocks noGrp="1"/>
          </p:cNvSpPr>
          <p:nvPr>
            <p:ph idx="1"/>
          </p:nvPr>
        </p:nvSpPr>
        <p:spPr>
          <a:xfrm>
            <a:off x="349955" y="1430494"/>
            <a:ext cx="11492089" cy="4914279"/>
          </a:xfrm>
        </p:spPr>
        <p:txBody>
          <a:bodyPr>
            <a:normAutofit/>
          </a:bodyPr>
          <a:lstStyle/>
          <a:p>
            <a:pPr marL="0" indent="0">
              <a:buNone/>
            </a:pPr>
            <a:r>
              <a:rPr lang="en-US" dirty="0"/>
              <a:t>Once the course selections have been </a:t>
            </a:r>
          </a:p>
          <a:p>
            <a:pPr marL="0" indent="0">
              <a:buNone/>
            </a:pPr>
            <a:r>
              <a:rPr lang="en-US" dirty="0"/>
              <a:t>made, student, parent/carers and staff </a:t>
            </a:r>
          </a:p>
          <a:p>
            <a:pPr marL="0" indent="0">
              <a:buNone/>
            </a:pPr>
            <a:r>
              <a:rPr lang="en-US" dirty="0"/>
              <a:t>member will sign the confirmation of </a:t>
            </a:r>
          </a:p>
          <a:p>
            <a:pPr marL="0" indent="0">
              <a:buNone/>
            </a:pPr>
            <a:r>
              <a:rPr lang="en-US" dirty="0"/>
              <a:t>course selection form. This is a </a:t>
            </a:r>
          </a:p>
          <a:p>
            <a:pPr marL="0" indent="0">
              <a:buNone/>
            </a:pPr>
            <a:r>
              <a:rPr lang="en-US" dirty="0"/>
              <a:t>commitment from the student to pursue</a:t>
            </a:r>
          </a:p>
          <a:p>
            <a:pPr marL="0" indent="0">
              <a:buNone/>
            </a:pPr>
            <a:r>
              <a:rPr lang="en-US" dirty="0"/>
              <a:t>academic excellence and follow the </a:t>
            </a:r>
          </a:p>
          <a:p>
            <a:pPr marL="0" indent="0">
              <a:buNone/>
            </a:pPr>
            <a:r>
              <a:rPr lang="en-US" dirty="0"/>
              <a:t>Alkimos Approach. </a:t>
            </a:r>
          </a:p>
          <a:p>
            <a:pPr marL="0" indent="0">
              <a:buNone/>
            </a:pPr>
            <a:endParaRPr lang="en-AU" dirty="0"/>
          </a:p>
          <a:p>
            <a:pPr marL="0" indent="0">
              <a:buNone/>
            </a:pPr>
            <a:endParaRPr lang="en-US" dirty="0"/>
          </a:p>
        </p:txBody>
      </p:sp>
    </p:spTree>
    <p:extLst>
      <p:ext uri="{BB962C8B-B14F-4D97-AF65-F5344CB8AC3E}">
        <p14:creationId xmlns:p14="http://schemas.microsoft.com/office/powerpoint/2010/main" val="2022474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81068F12-28DA-FF94-7AA4-13A96D60E3D1}"/>
              </a:ext>
            </a:extLst>
          </p:cNvPr>
          <p:cNvSpPr>
            <a:spLocks noGrp="1"/>
          </p:cNvSpPr>
          <p:nvPr>
            <p:ph idx="1"/>
          </p:nvPr>
        </p:nvSpPr>
        <p:spPr>
          <a:xfrm>
            <a:off x="349955" y="1430494"/>
            <a:ext cx="11492089" cy="4914279"/>
          </a:xfrm>
        </p:spPr>
        <p:txBody>
          <a:bodyPr>
            <a:normAutofit/>
          </a:bodyPr>
          <a:lstStyle/>
          <a:p>
            <a:pPr marL="0" indent="0">
              <a:buNone/>
            </a:pPr>
            <a:r>
              <a:rPr lang="en-US" dirty="0"/>
              <a:t>Once the course counselling process is completed, staff will return the signed forms and selections to </a:t>
            </a:r>
            <a:r>
              <a:rPr lang="en-US" dirty="0" err="1"/>
              <a:t>Mr</a:t>
            </a:r>
            <a:r>
              <a:rPr lang="en-US" dirty="0"/>
              <a:t> Hatzis who will input the data into the timetable.</a:t>
            </a:r>
          </a:p>
          <a:p>
            <a:pPr marL="0" indent="0">
              <a:buNone/>
            </a:pPr>
            <a:endParaRPr lang="en-US" dirty="0"/>
          </a:p>
          <a:p>
            <a:pPr marL="0" indent="0">
              <a:buNone/>
            </a:pPr>
            <a:r>
              <a:rPr lang="en-US" dirty="0"/>
              <a:t>If a subject does not run due to insufficient numbers, a student will be counselled into another subject.</a:t>
            </a:r>
          </a:p>
          <a:p>
            <a:pPr marL="0" indent="0">
              <a:buNone/>
            </a:pPr>
            <a:endParaRPr lang="en-US" dirty="0"/>
          </a:p>
          <a:p>
            <a:pPr marL="0" indent="0">
              <a:buNone/>
            </a:pPr>
            <a:r>
              <a:rPr lang="en-US" dirty="0"/>
              <a:t>Students will receive confirmation of courses they’ve selected once the timetable is complete.</a:t>
            </a:r>
          </a:p>
          <a:p>
            <a:pPr marL="0" indent="0">
              <a:buNone/>
            </a:pPr>
            <a:endParaRPr lang="en-AU" dirty="0"/>
          </a:p>
          <a:p>
            <a:pPr marL="0" indent="0">
              <a:buNone/>
            </a:pPr>
            <a:endParaRPr lang="en-US" dirty="0"/>
          </a:p>
        </p:txBody>
      </p:sp>
    </p:spTree>
    <p:extLst>
      <p:ext uri="{BB962C8B-B14F-4D97-AF65-F5344CB8AC3E}">
        <p14:creationId xmlns:p14="http://schemas.microsoft.com/office/powerpoint/2010/main" val="22590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GB" dirty="0"/>
              <a:t>Students must:</a:t>
            </a:r>
            <a:endParaRPr lang="en-AU" dirty="0"/>
          </a:p>
          <a:p>
            <a:r>
              <a:rPr lang="en-AU" dirty="0"/>
              <a:t>complete one of three course combination options</a:t>
            </a:r>
          </a:p>
          <a:p>
            <a:pPr lvl="1">
              <a:buFont typeface="Wingdings" panose="05000000000000000000" pitchFamily="2" charset="2"/>
              <a:buChar char="§"/>
            </a:pPr>
            <a:r>
              <a:rPr lang="en-AU" dirty="0"/>
              <a:t>complete at least four Year 12 ATAR courses* OR </a:t>
            </a:r>
          </a:p>
          <a:p>
            <a:pPr lvl="1">
              <a:buFont typeface="Wingdings" panose="05000000000000000000" pitchFamily="2" charset="2"/>
              <a:buChar char="§"/>
            </a:pPr>
            <a:r>
              <a:rPr lang="en-AU" dirty="0"/>
              <a:t>complete at least five Year 12 General courses and/or ATAR courses or equivalent OR</a:t>
            </a:r>
          </a:p>
          <a:p>
            <a:pPr lvl="1">
              <a:buFont typeface="Wingdings" panose="05000000000000000000" pitchFamily="2" charset="2"/>
              <a:buChar char="§"/>
            </a:pPr>
            <a:r>
              <a:rPr lang="en-AU" dirty="0"/>
              <a:t>complete a Certificate II (or higher) VET qualification in combination with ATAR or General courses</a:t>
            </a:r>
          </a:p>
          <a:p>
            <a:r>
              <a:rPr lang="en-US" dirty="0"/>
              <a:t>demonstrate the literacy and numeracy standards</a:t>
            </a:r>
          </a:p>
          <a:p>
            <a:r>
              <a:rPr lang="en-US" dirty="0"/>
              <a:t>meet the requirements for breadth and depth of study</a:t>
            </a:r>
          </a:p>
          <a:p>
            <a:r>
              <a:rPr lang="en-US" dirty="0"/>
              <a:t>meet the achievement standard.</a:t>
            </a:r>
            <a:r>
              <a:rPr lang="en-GB" dirty="0"/>
              <a:t>  </a:t>
            </a:r>
            <a:endParaRPr lang="en-AU" dirty="0"/>
          </a:p>
        </p:txBody>
      </p:sp>
      <p:sp>
        <p:nvSpPr>
          <p:cNvPr id="3" name="Title 2"/>
          <p:cNvSpPr>
            <a:spLocks noGrp="1"/>
          </p:cNvSpPr>
          <p:nvPr>
            <p:ph type="title"/>
          </p:nvPr>
        </p:nvSpPr>
        <p:spPr/>
        <p:txBody>
          <a:bodyPr/>
          <a:lstStyle/>
          <a:p>
            <a:r>
              <a:rPr lang="en-AU"/>
              <a:t>WACE requirements</a:t>
            </a:r>
            <a:endParaRPr lang="en-AU" dirty="0"/>
          </a:p>
        </p:txBody>
      </p:sp>
    </p:spTree>
    <p:extLst>
      <p:ext uri="{BB962C8B-B14F-4D97-AF65-F5344CB8AC3E}">
        <p14:creationId xmlns:p14="http://schemas.microsoft.com/office/powerpoint/2010/main" val="2880006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must demonstrate minimum standards of literacy and numeracy by either:</a:t>
            </a:r>
          </a:p>
          <a:p>
            <a:r>
              <a:rPr lang="en-AU" dirty="0"/>
              <a:t>demonstrating the standard through the Online Literacy and Numeracy Assessment (OLNA); or</a:t>
            </a:r>
          </a:p>
          <a:p>
            <a:pPr lvl="0"/>
            <a:r>
              <a:rPr lang="en-AU" dirty="0"/>
              <a:t>pre-qualifying in reading, writing and numeracy in their Year 9 NAPLAN and being exempted from that component in the OLNA.</a:t>
            </a:r>
          </a:p>
          <a:p>
            <a:pPr lvl="0"/>
            <a:endParaRPr lang="en-AU" dirty="0"/>
          </a:p>
          <a:p>
            <a:pPr lvl="0"/>
            <a:r>
              <a:rPr lang="en-AU" u="sng" dirty="0"/>
              <a:t>2024 OLNA  Year 10 </a:t>
            </a:r>
          </a:p>
          <a:p>
            <a:pPr marL="0" lvl="0" indent="0">
              <a:buNone/>
            </a:pPr>
            <a:r>
              <a:rPr lang="en-AU" dirty="0"/>
              <a:t>  10 June to 21 June</a:t>
            </a:r>
          </a:p>
        </p:txBody>
      </p:sp>
      <p:sp>
        <p:nvSpPr>
          <p:cNvPr id="3" name="Title 2"/>
          <p:cNvSpPr>
            <a:spLocks noGrp="1"/>
          </p:cNvSpPr>
          <p:nvPr>
            <p:ph type="title"/>
          </p:nvPr>
        </p:nvSpPr>
        <p:spPr/>
        <p:txBody>
          <a:bodyPr/>
          <a:lstStyle/>
          <a:p>
            <a:r>
              <a:rPr lang="en-AU"/>
              <a:t>Literacy and numeracy standard requirement</a:t>
            </a:r>
            <a:endParaRPr lang="en-AU" dirty="0"/>
          </a:p>
        </p:txBody>
      </p:sp>
    </p:spTree>
    <p:extLst>
      <p:ext uri="{BB962C8B-B14F-4D97-AF65-F5344CB8AC3E}">
        <p14:creationId xmlns:p14="http://schemas.microsoft.com/office/powerpoint/2010/main" val="296260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must complete a minimum of 20 units or the equivalent, including:</a:t>
            </a:r>
          </a:p>
          <a:p>
            <a:r>
              <a:rPr lang="en-AU" dirty="0"/>
              <a:t>a minimum of ten Year 12 units or the equivalent</a:t>
            </a:r>
          </a:p>
          <a:p>
            <a:r>
              <a:rPr lang="en-AU" dirty="0"/>
              <a:t>four units from an English learning area course, post-Year 10, including at least one pair of Year 12 units from an English learning area course</a:t>
            </a:r>
          </a:p>
          <a:p>
            <a:r>
              <a:rPr lang="en-AU" dirty="0"/>
              <a:t>one pair of Year 12 units from List A </a:t>
            </a:r>
          </a:p>
          <a:p>
            <a:r>
              <a:rPr lang="en-AU" dirty="0"/>
              <a:t>one pair of Year 12 units from List B.</a:t>
            </a:r>
            <a:r>
              <a:rPr lang="en-GB" dirty="0"/>
              <a:t> </a:t>
            </a:r>
          </a:p>
          <a:p>
            <a:pPr marL="0" indent="0">
              <a:buNone/>
            </a:pPr>
            <a:endParaRPr lang="en-AU" dirty="0"/>
          </a:p>
        </p:txBody>
      </p:sp>
      <p:sp>
        <p:nvSpPr>
          <p:cNvPr id="3" name="Title 2"/>
          <p:cNvSpPr>
            <a:spLocks noGrp="1"/>
          </p:cNvSpPr>
          <p:nvPr>
            <p:ph type="title"/>
          </p:nvPr>
        </p:nvSpPr>
        <p:spPr/>
        <p:txBody>
          <a:bodyPr/>
          <a:lstStyle/>
          <a:p>
            <a:r>
              <a:rPr lang="en-US"/>
              <a:t>Breadth and depth </a:t>
            </a:r>
            <a:r>
              <a:rPr lang="en-AU"/>
              <a:t>requirement</a:t>
            </a:r>
            <a:endParaRPr lang="en-AU" dirty="0"/>
          </a:p>
        </p:txBody>
      </p:sp>
    </p:spTree>
    <p:extLst>
      <p:ext uri="{BB962C8B-B14F-4D97-AF65-F5344CB8AC3E}">
        <p14:creationId xmlns:p14="http://schemas.microsoft.com/office/powerpoint/2010/main" val="53143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must achieve 14 C grades or higher (or equivalents) in Year 11 and Year 12 units, including at least six C grades (or equivalents) in Year 12 units.</a:t>
            </a:r>
          </a:p>
          <a:p>
            <a:pPr marL="0" indent="0">
              <a:buNone/>
            </a:pPr>
            <a:endParaRPr lang="en-AU" dirty="0"/>
          </a:p>
          <a:p>
            <a:pPr marL="0" indent="0">
              <a:buNone/>
            </a:pPr>
            <a:r>
              <a:rPr lang="en-AU" dirty="0" err="1"/>
              <a:t>Yr</a:t>
            </a:r>
            <a:r>
              <a:rPr lang="en-AU" dirty="0"/>
              <a:t> 11 (6 Subjects = 12 C’s)</a:t>
            </a:r>
          </a:p>
          <a:p>
            <a:pPr marL="0" indent="0">
              <a:buNone/>
            </a:pPr>
            <a:r>
              <a:rPr lang="en-AU" dirty="0" err="1"/>
              <a:t>Yr</a:t>
            </a:r>
            <a:r>
              <a:rPr lang="en-AU" dirty="0"/>
              <a:t> 12 (6 Subjects = 12 C’s)</a:t>
            </a:r>
          </a:p>
          <a:p>
            <a:pPr marL="0" indent="0">
              <a:buNone/>
            </a:pPr>
            <a:endParaRPr lang="en-AU" dirty="0"/>
          </a:p>
          <a:p>
            <a:pPr marL="0" indent="0">
              <a:buNone/>
            </a:pPr>
            <a:r>
              <a:rPr lang="en-AU" dirty="0"/>
              <a:t>Total=24 (Only need 14)</a:t>
            </a:r>
          </a:p>
          <a:p>
            <a:endParaRPr lang="en-AU" dirty="0"/>
          </a:p>
        </p:txBody>
      </p:sp>
      <p:sp>
        <p:nvSpPr>
          <p:cNvPr id="3" name="Title 2"/>
          <p:cNvSpPr>
            <a:spLocks noGrp="1"/>
          </p:cNvSpPr>
          <p:nvPr>
            <p:ph type="title"/>
          </p:nvPr>
        </p:nvSpPr>
        <p:spPr/>
        <p:txBody>
          <a:bodyPr/>
          <a:lstStyle/>
          <a:p>
            <a:r>
              <a:rPr lang="en-US"/>
              <a:t>Achievement standard </a:t>
            </a:r>
            <a:r>
              <a:rPr lang="en-AU"/>
              <a:t>requirement</a:t>
            </a:r>
            <a:endParaRPr lang="en-AU" dirty="0"/>
          </a:p>
        </p:txBody>
      </p:sp>
      <p:pic>
        <p:nvPicPr>
          <p:cNvPr id="6" name="Picture 5" descr="A person looking at a display of a shoe&#10;&#10;Description automatically generated">
            <a:extLst>
              <a:ext uri="{FF2B5EF4-FFF2-40B4-BE49-F238E27FC236}">
                <a16:creationId xmlns:a16="http://schemas.microsoft.com/office/drawing/2014/main" id="{5E6F1D93-2AB6-7D67-79D9-8C947EF19B35}"/>
              </a:ext>
            </a:extLst>
          </p:cNvPr>
          <p:cNvPicPr>
            <a:picLocks noChangeAspect="1"/>
          </p:cNvPicPr>
          <p:nvPr/>
        </p:nvPicPr>
        <p:blipFill>
          <a:blip r:embed="rId3"/>
          <a:stretch>
            <a:fillRect/>
          </a:stretch>
        </p:blipFill>
        <p:spPr>
          <a:xfrm rot="5400000">
            <a:off x="6418118" y="3202665"/>
            <a:ext cx="3901044" cy="2925783"/>
          </a:xfrm>
          <a:prstGeom prst="rect">
            <a:avLst/>
          </a:prstGeom>
        </p:spPr>
      </p:pic>
    </p:spTree>
    <p:extLst>
      <p:ext uri="{BB962C8B-B14F-4D97-AF65-F5344CB8AC3E}">
        <p14:creationId xmlns:p14="http://schemas.microsoft.com/office/powerpoint/2010/main" val="330636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examined by the School Curriculum and Standards Authority (the Authority)</a:t>
            </a:r>
          </a:p>
          <a:p>
            <a:r>
              <a:rPr lang="en-AU" dirty="0"/>
              <a:t>are used by the Tertiary Institutions Service Centre (TISC) to calculate a student’s Australian Tertiary Admission Rank (ATAR).   </a:t>
            </a:r>
          </a:p>
          <a:p>
            <a:pPr marL="0" indent="0">
              <a:buNone/>
            </a:pPr>
            <a:r>
              <a:rPr lang="en-AU" dirty="0"/>
              <a:t>There are written examinations for all ATAR courses.</a:t>
            </a:r>
          </a:p>
          <a:p>
            <a:pPr marL="0" indent="0">
              <a:buNone/>
            </a:pPr>
            <a:r>
              <a:rPr lang="en-AU" dirty="0"/>
              <a:t>There are practical examinations for some ATAR courses. Students must complete both examinations in these courses.</a:t>
            </a:r>
          </a:p>
        </p:txBody>
      </p:sp>
      <p:sp>
        <p:nvSpPr>
          <p:cNvPr id="3" name="Title 2"/>
          <p:cNvSpPr>
            <a:spLocks noGrp="1"/>
          </p:cNvSpPr>
          <p:nvPr>
            <p:ph type="title"/>
          </p:nvPr>
        </p:nvSpPr>
        <p:spPr/>
        <p:txBody>
          <a:bodyPr/>
          <a:lstStyle/>
          <a:p>
            <a:r>
              <a:rPr lang="en-AU" dirty="0"/>
              <a:t>Australian Tertiary Admission Rank (ATAR) courses</a:t>
            </a:r>
          </a:p>
        </p:txBody>
      </p:sp>
    </p:spTree>
    <p:extLst>
      <p:ext uri="{BB962C8B-B14F-4D97-AF65-F5344CB8AC3E}">
        <p14:creationId xmlns:p14="http://schemas.microsoft.com/office/powerpoint/2010/main" val="26475753"/>
      </p:ext>
    </p:extLst>
  </p:cSld>
  <p:clrMapOvr>
    <a:masterClrMapping/>
  </p:clrMapOvr>
</p:sld>
</file>

<file path=ppt/theme/theme1.xml><?xml version="1.0" encoding="utf-8"?>
<a:theme xmlns:a="http://schemas.openxmlformats.org/drawingml/2006/main" name="Custom Design">
  <a:themeElements>
    <a:clrScheme name="Year 10 HB 2023">
      <a:dk1>
        <a:sysClr val="windowText" lastClr="000000"/>
      </a:dk1>
      <a:lt1>
        <a:sysClr val="window" lastClr="FFFFFF"/>
      </a:lt1>
      <a:dk2>
        <a:srgbClr val="373545"/>
      </a:dk2>
      <a:lt2>
        <a:srgbClr val="CEDBE6"/>
      </a:lt2>
      <a:accent1>
        <a:srgbClr val="F9A822"/>
      </a:accent1>
      <a:accent2>
        <a:srgbClr val="093959"/>
      </a:accent2>
      <a:accent3>
        <a:srgbClr val="AED0D9"/>
      </a:accent3>
      <a:accent4>
        <a:srgbClr val="C76923"/>
      </a:accent4>
      <a:accent5>
        <a:srgbClr val="606C38"/>
      </a:accent5>
      <a:accent6>
        <a:srgbClr val="CFD8DC"/>
      </a:accent6>
      <a:hlink>
        <a:srgbClr val="093959"/>
      </a:hlink>
      <a:folHlink>
        <a:srgbClr val="64646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2866</TotalTime>
  <Words>3344</Words>
  <Application>Microsoft Office PowerPoint</Application>
  <PresentationFormat>Widescreen</PresentationFormat>
  <Paragraphs>417</Paragraphs>
  <Slides>42</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Consolas</vt:lpstr>
      <vt:lpstr>Trade Gothic LT Pro</vt:lpstr>
      <vt:lpstr>Verdana</vt:lpstr>
      <vt:lpstr>Wingdings</vt:lpstr>
      <vt:lpstr>Custom Design</vt:lpstr>
      <vt:lpstr>Year 12 in 2026</vt:lpstr>
      <vt:lpstr>Guide to key abbreviations</vt:lpstr>
      <vt:lpstr>The WASSA – All students</vt:lpstr>
      <vt:lpstr>The WACE</vt:lpstr>
      <vt:lpstr>WACE requirements</vt:lpstr>
      <vt:lpstr>Literacy and numeracy standard requirement</vt:lpstr>
      <vt:lpstr>Breadth and depth requirement</vt:lpstr>
      <vt:lpstr>Achievement standard requirement</vt:lpstr>
      <vt:lpstr>Australian Tertiary Admission Rank (ATAR) courses</vt:lpstr>
      <vt:lpstr>Completing ATAR courses</vt:lpstr>
      <vt:lpstr>General courses</vt:lpstr>
      <vt:lpstr>VET industry specific courses</vt:lpstr>
      <vt:lpstr>Vocational Education and Training (VET)</vt:lpstr>
      <vt:lpstr>VET contribution to the WACE</vt:lpstr>
      <vt:lpstr>Changing courses in Years 11 and 12</vt:lpstr>
      <vt:lpstr>Literacy and numeracy standards</vt:lpstr>
      <vt:lpstr>OLNA disability adjustments</vt:lpstr>
      <vt:lpstr>OLNA — Typical adjustments</vt:lpstr>
      <vt:lpstr>Support — Literacy and numeracy standard</vt:lpstr>
      <vt:lpstr>PowerPoint Presentation</vt:lpstr>
      <vt:lpstr>ATAR Pathway</vt:lpstr>
      <vt:lpstr>General Pathway</vt:lpstr>
      <vt:lpstr>VET Pathway</vt:lpstr>
      <vt:lpstr>The courses our school is offering – 15 ATAR Courses</vt:lpstr>
      <vt:lpstr>The courses our school is offering – 17 General</vt:lpstr>
      <vt:lpstr>The courses our school is offering – 5 VET Courses</vt:lpstr>
      <vt:lpstr>WACE Checker</vt:lpstr>
      <vt:lpstr>WACE Checker – Start Screen</vt:lpstr>
      <vt:lpstr>WACE Checker – Summary</vt:lpstr>
      <vt:lpstr>Information for students</vt:lpstr>
      <vt:lpstr>Websites for students and parents</vt:lpstr>
      <vt:lpstr>Links</vt:lpstr>
      <vt:lpstr>PHASE 3  - Course Counselling</vt:lpstr>
      <vt:lpstr>Student Handbook</vt:lpstr>
      <vt:lpstr>Course Selection Tools 2023</vt:lpstr>
      <vt:lpstr>Individual Student Table</vt:lpstr>
      <vt:lpstr>PHASE 3  - What happens next?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Merrey</dc:creator>
  <cp:lastModifiedBy>HATZIS Chris [Alkimos College]</cp:lastModifiedBy>
  <cp:revision>83</cp:revision>
  <cp:lastPrinted>2021-03-31T07:45:33Z</cp:lastPrinted>
  <dcterms:created xsi:type="dcterms:W3CDTF">2020-05-14T03:39:50Z</dcterms:created>
  <dcterms:modified xsi:type="dcterms:W3CDTF">2024-05-31T04:12:16Z</dcterms:modified>
</cp:coreProperties>
</file>